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4.xml" ContentType="application/vnd.openxmlformats-officedocument.presentationml.notesSlide+xml"/>
  <Override PartName="/ppt/diagrams/data3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diagrams/data4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media/image116.jpg" ContentType="image/png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2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9265" r:id="rId2"/>
  </p:sldMasterIdLst>
  <p:notesMasterIdLst>
    <p:notesMasterId r:id="rId41"/>
  </p:notesMasterIdLst>
  <p:handoutMasterIdLst>
    <p:handoutMasterId r:id="rId42"/>
  </p:handoutMasterIdLst>
  <p:sldIdLst>
    <p:sldId id="5508" r:id="rId3"/>
    <p:sldId id="873" r:id="rId4"/>
    <p:sldId id="877" r:id="rId5"/>
    <p:sldId id="874" r:id="rId6"/>
    <p:sldId id="875" r:id="rId7"/>
    <p:sldId id="876" r:id="rId8"/>
    <p:sldId id="859" r:id="rId9"/>
    <p:sldId id="4750" r:id="rId10"/>
    <p:sldId id="878" r:id="rId11"/>
    <p:sldId id="6599" r:id="rId12"/>
    <p:sldId id="846" r:id="rId13"/>
    <p:sldId id="6600" r:id="rId14"/>
    <p:sldId id="6601" r:id="rId15"/>
    <p:sldId id="6602" r:id="rId16"/>
    <p:sldId id="6603" r:id="rId17"/>
    <p:sldId id="6489" r:id="rId18"/>
    <p:sldId id="6616" r:id="rId19"/>
    <p:sldId id="6617" r:id="rId20"/>
    <p:sldId id="883" r:id="rId21"/>
    <p:sldId id="884" r:id="rId22"/>
    <p:sldId id="325" r:id="rId23"/>
    <p:sldId id="318" r:id="rId24"/>
    <p:sldId id="326" r:id="rId25"/>
    <p:sldId id="327" r:id="rId26"/>
    <p:sldId id="6625" r:id="rId27"/>
    <p:sldId id="6620" r:id="rId28"/>
    <p:sldId id="6477" r:id="rId29"/>
    <p:sldId id="315" r:id="rId30"/>
    <p:sldId id="6624" r:id="rId31"/>
    <p:sldId id="6619" r:id="rId32"/>
    <p:sldId id="328" r:id="rId33"/>
    <p:sldId id="6615" r:id="rId34"/>
    <p:sldId id="6626" r:id="rId35"/>
    <p:sldId id="6621" r:id="rId36"/>
    <p:sldId id="6627" r:id="rId37"/>
    <p:sldId id="6628" r:id="rId38"/>
    <p:sldId id="6604" r:id="rId39"/>
    <p:sldId id="6629" r:id="rId4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432FF"/>
    <a:srgbClr val="E48B00"/>
    <a:srgbClr val="FF9300"/>
    <a:srgbClr val="948A54"/>
    <a:srgbClr val="8C0000"/>
    <a:srgbClr val="1A5712"/>
    <a:srgbClr val="0000FF"/>
    <a:srgbClr val="FF00C4"/>
    <a:srgbClr val="2A55D6"/>
    <a:srgbClr val="663D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88" autoAdjust="0"/>
    <p:restoredTop sz="74765" autoAdjust="0"/>
  </p:normalViewPr>
  <p:slideViewPr>
    <p:cSldViewPr>
      <p:cViewPr varScale="1">
        <p:scale>
          <a:sx n="93" d="100"/>
          <a:sy n="93" d="100"/>
        </p:scale>
        <p:origin x="3014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3228" y="-108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5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D8D269-421E-4589-AB1F-A9BAE4D4F94B}" type="doc">
      <dgm:prSet loTypeId="urn:microsoft.com/office/officeart/2005/8/layout/chevron1" loCatId="process" qsTypeId="urn:microsoft.com/office/officeart/2005/8/quickstyle/simple4" qsCatId="simple" csTypeId="urn:microsoft.com/office/officeart/2005/8/colors/colorful5" csCatId="colorful" phldr="1"/>
      <dgm:spPr/>
    </dgm:pt>
    <dgm:pt modelId="{157059EA-B005-47F3-B359-ACEC246480F2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sz="1600" b="1" dirty="0">
              <a:solidFill>
                <a:schemeClr val="tx1"/>
              </a:solidFill>
            </a:rPr>
            <a:t>Receiving Query Results</a:t>
          </a:r>
        </a:p>
      </dgm:t>
    </dgm:pt>
    <dgm:pt modelId="{72997F0D-0D52-4ED2-BF2E-86A70C224561}" type="parTrans" cxnId="{162B5200-239F-4992-AD97-9A5220D3260D}">
      <dgm:prSet/>
      <dgm:spPr/>
      <dgm:t>
        <a:bodyPr/>
        <a:lstStyle/>
        <a:p>
          <a:endParaRPr lang="en-US" sz="1400"/>
        </a:p>
      </dgm:t>
    </dgm:pt>
    <dgm:pt modelId="{38BB99EE-DFBF-4C85-9615-949A3FF3E026}" type="sibTrans" cxnId="{162B5200-239F-4992-AD97-9A5220D3260D}">
      <dgm:prSet/>
      <dgm:spPr/>
      <dgm:t>
        <a:bodyPr/>
        <a:lstStyle/>
        <a:p>
          <a:endParaRPr lang="en-US" sz="1400"/>
        </a:p>
      </dgm:t>
    </dgm:pt>
    <mc:AlternateContent xmlns:mc="http://schemas.openxmlformats.org/markup-compatibility/2006" xmlns:a14="http://schemas.microsoft.com/office/drawing/2010/main">
      <mc:Choice Requires="a14">
        <dgm:pt modelId="{7D2D55F8-FCC8-44D2-AD8F-0F719ACD1413}">
          <dgm:prSet phldrT="[Text]" custT="1"/>
          <dgm:spPr>
            <a:solidFill>
              <a:schemeClr val="accent5">
                <a:lumMod val="50000"/>
              </a:schemeClr>
            </a:solidFill>
          </dgm:spPr>
          <dgm:t>
            <a:bodyPr/>
            <a:lstStyle/>
            <a:p>
              <a:pPr>
                <a:spcAft>
                  <a:spcPts val="0"/>
                </a:spcAft>
              </a:pPr>
              <a:r>
                <a:rPr lang="en-US" sz="1600" b="1" dirty="0">
                  <a:solidFill>
                    <a:schemeClr val="tx1"/>
                  </a:solidFill>
                </a:rPr>
                <a:t>Estimate </a:t>
              </a:r>
              <a14:m>
                <m:oMath xmlns:m="http://schemas.openxmlformats.org/officeDocument/2006/math">
                  <m:sSubSup>
                    <m:sSubSupPr>
                      <m:ctrlPr>
                        <a:rPr lang="en-US" sz="1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</m:ctrlPr>
                    </m:sSubSupPr>
                    <m:e>
                      <m:r>
                        <a:rPr lang="en-US" sz="1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𝑸</m:t>
                      </m:r>
                    </m:e>
                    <m:sub>
                      <m:r>
                        <a:rPr lang="en-US" sz="1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𝒐𝒋</m:t>
                      </m:r>
                    </m:sub>
                    <m:sup>
                      <m:r>
                        <a:rPr lang="en-US" sz="1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𝒊</m:t>
                      </m:r>
                    </m:sup>
                  </m:sSubSup>
                </m:oMath>
              </a14:m>
              <a:r>
                <a:rPr lang="en-US" sz="1600" b="1" dirty="0">
                  <a:solidFill>
                    <a:schemeClr val="tx1"/>
                  </a:solidFill>
                </a:rPr>
                <a:t> </a:t>
              </a:r>
              <a:endParaRPr lang="en-US" sz="1600" b="1" dirty="0">
                <a:solidFill>
                  <a:schemeClr val="tx1"/>
                </a:solidFill>
                <a:latin typeface="+mn-lt"/>
              </a:endParaRPr>
            </a:p>
          </dgm:t>
        </dgm:pt>
      </mc:Choice>
      <mc:Fallback xmlns="">
        <dgm:pt modelId="{7D2D55F8-FCC8-44D2-AD8F-0F719ACD1413}">
          <dgm:prSet phldrT="[Text]" custT="1"/>
          <dgm:spPr>
            <a:solidFill>
              <a:schemeClr val="accent5">
                <a:lumMod val="50000"/>
              </a:schemeClr>
            </a:solidFill>
          </dgm:spPr>
          <dgm:t>
            <a:bodyPr/>
            <a:lstStyle/>
            <a:p>
              <a:pPr>
                <a:spcAft>
                  <a:spcPts val="0"/>
                </a:spcAft>
              </a:pPr>
              <a:r>
                <a:rPr lang="en-US" sz="1600" b="1" dirty="0">
                  <a:solidFill>
                    <a:schemeClr val="tx1"/>
                  </a:solidFill>
                </a:rPr>
                <a:t>Estimate </a:t>
              </a:r>
              <a:r>
                <a:rPr lang="en-US" sz="1600" b="1" i="0">
                  <a:solidFill>
                    <a:schemeClr val="tx1"/>
                  </a:solidFill>
                  <a:latin typeface="Cambria Math" panose="02040503050406030204" pitchFamily="18" charset="0"/>
                </a:rPr>
                <a:t>𝑸_𝒐𝒋^𝒊</a:t>
              </a:r>
              <a:r>
                <a:rPr lang="en-US" sz="1600" b="1" dirty="0">
                  <a:solidFill>
                    <a:schemeClr val="tx1"/>
                  </a:solidFill>
                </a:rPr>
                <a:t> </a:t>
              </a:r>
              <a:endParaRPr lang="en-US" sz="1600" b="1" dirty="0">
                <a:solidFill>
                  <a:schemeClr val="tx1"/>
                </a:solidFill>
                <a:latin typeface="+mn-lt"/>
              </a:endParaRPr>
            </a:p>
          </dgm:t>
        </dgm:pt>
      </mc:Fallback>
    </mc:AlternateContent>
    <dgm:pt modelId="{2C133FFD-5164-420B-8045-659E2701A636}" type="parTrans" cxnId="{AD1C545D-2FB7-4921-8477-77BC3E4E38C4}">
      <dgm:prSet/>
      <dgm:spPr/>
      <dgm:t>
        <a:bodyPr/>
        <a:lstStyle/>
        <a:p>
          <a:endParaRPr lang="en-US" sz="1400"/>
        </a:p>
      </dgm:t>
    </dgm:pt>
    <dgm:pt modelId="{5E57DC2B-1B88-4C47-8312-A6CD88E01A91}" type="sibTrans" cxnId="{AD1C545D-2FB7-4921-8477-77BC3E4E38C4}">
      <dgm:prSet/>
      <dgm:spPr/>
      <dgm:t>
        <a:bodyPr/>
        <a:lstStyle/>
        <a:p>
          <a:endParaRPr lang="en-US" sz="1400"/>
        </a:p>
      </dgm:t>
    </dgm:pt>
    <dgm:pt modelId="{A4EB02FC-E72F-40C5-8036-89057538B898}">
      <dgm:prSet phldrT="[Text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en-US" sz="1600" b="1" dirty="0">
              <a:solidFill>
                <a:schemeClr val="tx1"/>
              </a:solidFill>
            </a:rPr>
            <a:t>Sending Query </a:t>
          </a:r>
        </a:p>
      </dgm:t>
    </dgm:pt>
    <dgm:pt modelId="{31144255-BA62-4427-8ACB-0E279FC0E134}" type="sibTrans" cxnId="{CFBA63D8-EC5F-40B7-B756-749435B10244}">
      <dgm:prSet/>
      <dgm:spPr/>
      <dgm:t>
        <a:bodyPr/>
        <a:lstStyle/>
        <a:p>
          <a:endParaRPr lang="en-US" sz="1400"/>
        </a:p>
      </dgm:t>
    </dgm:pt>
    <dgm:pt modelId="{977D1643-2FA3-462E-BB53-B26E18AABF7B}" type="parTrans" cxnId="{CFBA63D8-EC5F-40B7-B756-749435B10244}">
      <dgm:prSet/>
      <dgm:spPr/>
      <dgm:t>
        <a:bodyPr/>
        <a:lstStyle/>
        <a:p>
          <a:endParaRPr lang="en-US" sz="1400"/>
        </a:p>
      </dgm:t>
    </dgm:pt>
    <dgm:pt modelId="{4F7140BA-CD71-4ACC-82BF-B0F51D6E1104}" type="pres">
      <dgm:prSet presAssocID="{75D8D269-421E-4589-AB1F-A9BAE4D4F94B}" presName="Name0" presStyleCnt="0">
        <dgm:presLayoutVars>
          <dgm:dir/>
          <dgm:animLvl val="lvl"/>
          <dgm:resizeHandles val="exact"/>
        </dgm:presLayoutVars>
      </dgm:prSet>
      <dgm:spPr/>
    </dgm:pt>
    <dgm:pt modelId="{AA2636E1-05F7-40F6-B113-6ACD4DAE7C84}" type="pres">
      <dgm:prSet presAssocID="{A4EB02FC-E72F-40C5-8036-89057538B898}" presName="parTxOnly" presStyleLbl="node1" presStyleIdx="0" presStyleCnt="3" custScaleX="59071">
        <dgm:presLayoutVars>
          <dgm:chMax val="0"/>
          <dgm:chPref val="0"/>
          <dgm:bulletEnabled val="1"/>
        </dgm:presLayoutVars>
      </dgm:prSet>
      <dgm:spPr/>
    </dgm:pt>
    <dgm:pt modelId="{C22B9540-E5EC-44A2-85A8-DFD006AF2A50}" type="pres">
      <dgm:prSet presAssocID="{31144255-BA62-4427-8ACB-0E279FC0E134}" presName="parTxOnlySpace" presStyleCnt="0"/>
      <dgm:spPr/>
    </dgm:pt>
    <dgm:pt modelId="{B3F34F1A-EBD5-4210-B039-278AB970AC0A}" type="pres">
      <dgm:prSet presAssocID="{157059EA-B005-47F3-B359-ACEC246480F2}" presName="parTxOnly" presStyleLbl="node1" presStyleIdx="1" presStyleCnt="3" custScaleX="85769">
        <dgm:presLayoutVars>
          <dgm:chMax val="0"/>
          <dgm:chPref val="0"/>
          <dgm:bulletEnabled val="1"/>
        </dgm:presLayoutVars>
      </dgm:prSet>
      <dgm:spPr/>
    </dgm:pt>
    <dgm:pt modelId="{8D3A11D6-B107-4779-B1E1-97114FC09E3A}" type="pres">
      <dgm:prSet presAssocID="{38BB99EE-DFBF-4C85-9615-949A3FF3E026}" presName="parTxOnlySpace" presStyleCnt="0"/>
      <dgm:spPr/>
    </dgm:pt>
    <dgm:pt modelId="{010F66CE-98BD-4800-ACE1-BE56AF2153C7}" type="pres">
      <dgm:prSet presAssocID="{7D2D55F8-FCC8-44D2-AD8F-0F719ACD1413}" presName="parTxOnly" presStyleLbl="node1" presStyleIdx="2" presStyleCnt="3" custScaleX="88880">
        <dgm:presLayoutVars>
          <dgm:chMax val="0"/>
          <dgm:chPref val="0"/>
          <dgm:bulletEnabled val="1"/>
        </dgm:presLayoutVars>
      </dgm:prSet>
      <dgm:spPr/>
    </dgm:pt>
  </dgm:ptLst>
  <dgm:cxnLst>
    <dgm:cxn modelId="{162B5200-239F-4992-AD97-9A5220D3260D}" srcId="{75D8D269-421E-4589-AB1F-A9BAE4D4F94B}" destId="{157059EA-B005-47F3-B359-ACEC246480F2}" srcOrd="1" destOrd="0" parTransId="{72997F0D-0D52-4ED2-BF2E-86A70C224561}" sibTransId="{38BB99EE-DFBF-4C85-9615-949A3FF3E026}"/>
    <dgm:cxn modelId="{B1DCEE2E-59C7-4AE7-B0F8-6FEB4A80AAEA}" type="presOf" srcId="{7D2D55F8-FCC8-44D2-AD8F-0F719ACD1413}" destId="{010F66CE-98BD-4800-ACE1-BE56AF2153C7}" srcOrd="0" destOrd="0" presId="urn:microsoft.com/office/officeart/2005/8/layout/chevron1"/>
    <dgm:cxn modelId="{AD1C545D-2FB7-4921-8477-77BC3E4E38C4}" srcId="{75D8D269-421E-4589-AB1F-A9BAE4D4F94B}" destId="{7D2D55F8-FCC8-44D2-AD8F-0F719ACD1413}" srcOrd="2" destOrd="0" parTransId="{2C133FFD-5164-420B-8045-659E2701A636}" sibTransId="{5E57DC2B-1B88-4C47-8312-A6CD88E01A91}"/>
    <dgm:cxn modelId="{DCC2DE60-59A9-42CC-BD19-00FE9617658E}" type="presOf" srcId="{A4EB02FC-E72F-40C5-8036-89057538B898}" destId="{AA2636E1-05F7-40F6-B113-6ACD4DAE7C84}" srcOrd="0" destOrd="0" presId="urn:microsoft.com/office/officeart/2005/8/layout/chevron1"/>
    <dgm:cxn modelId="{F25F7849-1812-48A5-B0F1-2BE3ACDD732C}" type="presOf" srcId="{157059EA-B005-47F3-B359-ACEC246480F2}" destId="{B3F34F1A-EBD5-4210-B039-278AB970AC0A}" srcOrd="0" destOrd="0" presId="urn:microsoft.com/office/officeart/2005/8/layout/chevron1"/>
    <dgm:cxn modelId="{E9CCF989-DA29-49A8-AECB-DAD8712A91F3}" type="presOf" srcId="{75D8D269-421E-4589-AB1F-A9BAE4D4F94B}" destId="{4F7140BA-CD71-4ACC-82BF-B0F51D6E1104}" srcOrd="0" destOrd="0" presId="urn:microsoft.com/office/officeart/2005/8/layout/chevron1"/>
    <dgm:cxn modelId="{CFBA63D8-EC5F-40B7-B756-749435B10244}" srcId="{75D8D269-421E-4589-AB1F-A9BAE4D4F94B}" destId="{A4EB02FC-E72F-40C5-8036-89057538B898}" srcOrd="0" destOrd="0" parTransId="{977D1643-2FA3-462E-BB53-B26E18AABF7B}" sibTransId="{31144255-BA62-4427-8ACB-0E279FC0E134}"/>
    <dgm:cxn modelId="{DB1C0485-E3FC-4395-A25F-99EC0E6CA0DA}" type="presParOf" srcId="{4F7140BA-CD71-4ACC-82BF-B0F51D6E1104}" destId="{AA2636E1-05F7-40F6-B113-6ACD4DAE7C84}" srcOrd="0" destOrd="0" presId="urn:microsoft.com/office/officeart/2005/8/layout/chevron1"/>
    <dgm:cxn modelId="{0AB8F353-4D96-4E57-8060-6EF248266104}" type="presParOf" srcId="{4F7140BA-CD71-4ACC-82BF-B0F51D6E1104}" destId="{C22B9540-E5EC-44A2-85A8-DFD006AF2A50}" srcOrd="1" destOrd="0" presId="urn:microsoft.com/office/officeart/2005/8/layout/chevron1"/>
    <dgm:cxn modelId="{ABD9799D-39BB-4B61-93B0-F3C072C1849A}" type="presParOf" srcId="{4F7140BA-CD71-4ACC-82BF-B0F51D6E1104}" destId="{B3F34F1A-EBD5-4210-B039-278AB970AC0A}" srcOrd="2" destOrd="0" presId="urn:microsoft.com/office/officeart/2005/8/layout/chevron1"/>
    <dgm:cxn modelId="{9D50F655-66E8-4D4E-9E31-ACE901C4AAFE}" type="presParOf" srcId="{4F7140BA-CD71-4ACC-82BF-B0F51D6E1104}" destId="{8D3A11D6-B107-4779-B1E1-97114FC09E3A}" srcOrd="3" destOrd="0" presId="urn:microsoft.com/office/officeart/2005/8/layout/chevron1"/>
    <dgm:cxn modelId="{6A71A042-1E5A-4E54-AAB3-D2C480EDD1DE}" type="presParOf" srcId="{4F7140BA-CD71-4ACC-82BF-B0F51D6E1104}" destId="{010F66CE-98BD-4800-ACE1-BE56AF2153C7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5D8D269-421E-4589-AB1F-A9BAE4D4F94B}" type="doc">
      <dgm:prSet loTypeId="urn:microsoft.com/office/officeart/2005/8/layout/chevron1" loCatId="process" qsTypeId="urn:microsoft.com/office/officeart/2005/8/quickstyle/simple4" qsCatId="simple" csTypeId="urn:microsoft.com/office/officeart/2005/8/colors/colorful5" csCatId="colorful" phldr="1"/>
      <dgm:spPr/>
    </dgm:pt>
    <dgm:pt modelId="{157059EA-B005-47F3-B359-ACEC246480F2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sz="1600" b="1" dirty="0">
              <a:solidFill>
                <a:schemeClr val="tx1"/>
              </a:solidFill>
            </a:rPr>
            <a:t>Receiving Query Results</a:t>
          </a:r>
        </a:p>
      </dgm:t>
    </dgm:pt>
    <dgm:pt modelId="{72997F0D-0D52-4ED2-BF2E-86A70C224561}" type="parTrans" cxnId="{162B5200-239F-4992-AD97-9A5220D3260D}">
      <dgm:prSet/>
      <dgm:spPr/>
      <dgm:t>
        <a:bodyPr/>
        <a:lstStyle/>
        <a:p>
          <a:endParaRPr lang="en-US" sz="1400"/>
        </a:p>
      </dgm:t>
    </dgm:pt>
    <dgm:pt modelId="{38BB99EE-DFBF-4C85-9615-949A3FF3E026}" type="sibTrans" cxnId="{162B5200-239F-4992-AD97-9A5220D3260D}">
      <dgm:prSet/>
      <dgm:spPr/>
      <dgm:t>
        <a:bodyPr/>
        <a:lstStyle/>
        <a:p>
          <a:endParaRPr lang="en-US" sz="1400"/>
        </a:p>
      </dgm:t>
    </dgm:pt>
    <dgm:pt modelId="{7D2D55F8-FCC8-44D2-AD8F-0F719ACD1413}">
      <dgm:prSet phldrT="[Text]"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2C133FFD-5164-420B-8045-659E2701A636}" type="parTrans" cxnId="{AD1C545D-2FB7-4921-8477-77BC3E4E38C4}">
      <dgm:prSet/>
      <dgm:spPr/>
      <dgm:t>
        <a:bodyPr/>
        <a:lstStyle/>
        <a:p>
          <a:endParaRPr lang="en-US" sz="1400"/>
        </a:p>
      </dgm:t>
    </dgm:pt>
    <dgm:pt modelId="{5E57DC2B-1B88-4C47-8312-A6CD88E01A91}" type="sibTrans" cxnId="{AD1C545D-2FB7-4921-8477-77BC3E4E38C4}">
      <dgm:prSet/>
      <dgm:spPr/>
      <dgm:t>
        <a:bodyPr/>
        <a:lstStyle/>
        <a:p>
          <a:endParaRPr lang="en-US" sz="1400"/>
        </a:p>
      </dgm:t>
    </dgm:pt>
    <dgm:pt modelId="{A4EB02FC-E72F-40C5-8036-89057538B898}">
      <dgm:prSet phldrT="[Text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en-US" sz="1600" b="1" dirty="0">
              <a:solidFill>
                <a:schemeClr val="tx1"/>
              </a:solidFill>
            </a:rPr>
            <a:t>Sending Query </a:t>
          </a:r>
        </a:p>
      </dgm:t>
    </dgm:pt>
    <dgm:pt modelId="{31144255-BA62-4427-8ACB-0E279FC0E134}" type="sibTrans" cxnId="{CFBA63D8-EC5F-40B7-B756-749435B10244}">
      <dgm:prSet/>
      <dgm:spPr/>
      <dgm:t>
        <a:bodyPr/>
        <a:lstStyle/>
        <a:p>
          <a:endParaRPr lang="en-US" sz="1400"/>
        </a:p>
      </dgm:t>
    </dgm:pt>
    <dgm:pt modelId="{977D1643-2FA3-462E-BB53-B26E18AABF7B}" type="parTrans" cxnId="{CFBA63D8-EC5F-40B7-B756-749435B10244}">
      <dgm:prSet/>
      <dgm:spPr/>
      <dgm:t>
        <a:bodyPr/>
        <a:lstStyle/>
        <a:p>
          <a:endParaRPr lang="en-US" sz="1400"/>
        </a:p>
      </dgm:t>
    </dgm:pt>
    <dgm:pt modelId="{4F7140BA-CD71-4ACC-82BF-B0F51D6E1104}" type="pres">
      <dgm:prSet presAssocID="{75D8D269-421E-4589-AB1F-A9BAE4D4F94B}" presName="Name0" presStyleCnt="0">
        <dgm:presLayoutVars>
          <dgm:dir/>
          <dgm:animLvl val="lvl"/>
          <dgm:resizeHandles val="exact"/>
        </dgm:presLayoutVars>
      </dgm:prSet>
      <dgm:spPr/>
    </dgm:pt>
    <dgm:pt modelId="{AA2636E1-05F7-40F6-B113-6ACD4DAE7C84}" type="pres">
      <dgm:prSet presAssocID="{A4EB02FC-E72F-40C5-8036-89057538B898}" presName="parTxOnly" presStyleLbl="node1" presStyleIdx="0" presStyleCnt="3" custScaleX="59071">
        <dgm:presLayoutVars>
          <dgm:chMax val="0"/>
          <dgm:chPref val="0"/>
          <dgm:bulletEnabled val="1"/>
        </dgm:presLayoutVars>
      </dgm:prSet>
      <dgm:spPr/>
    </dgm:pt>
    <dgm:pt modelId="{C22B9540-E5EC-44A2-85A8-DFD006AF2A50}" type="pres">
      <dgm:prSet presAssocID="{31144255-BA62-4427-8ACB-0E279FC0E134}" presName="parTxOnlySpace" presStyleCnt="0"/>
      <dgm:spPr/>
    </dgm:pt>
    <dgm:pt modelId="{B3F34F1A-EBD5-4210-B039-278AB970AC0A}" type="pres">
      <dgm:prSet presAssocID="{157059EA-B005-47F3-B359-ACEC246480F2}" presName="parTxOnly" presStyleLbl="node1" presStyleIdx="1" presStyleCnt="3" custScaleX="85769">
        <dgm:presLayoutVars>
          <dgm:chMax val="0"/>
          <dgm:chPref val="0"/>
          <dgm:bulletEnabled val="1"/>
        </dgm:presLayoutVars>
      </dgm:prSet>
      <dgm:spPr/>
    </dgm:pt>
    <dgm:pt modelId="{8D3A11D6-B107-4779-B1E1-97114FC09E3A}" type="pres">
      <dgm:prSet presAssocID="{38BB99EE-DFBF-4C85-9615-949A3FF3E026}" presName="parTxOnlySpace" presStyleCnt="0"/>
      <dgm:spPr/>
    </dgm:pt>
    <dgm:pt modelId="{010F66CE-98BD-4800-ACE1-BE56AF2153C7}" type="pres">
      <dgm:prSet presAssocID="{7D2D55F8-FCC8-44D2-AD8F-0F719ACD1413}" presName="parTxOnly" presStyleLbl="node1" presStyleIdx="2" presStyleCnt="3" custScaleX="88880">
        <dgm:presLayoutVars>
          <dgm:chMax val="0"/>
          <dgm:chPref val="0"/>
          <dgm:bulletEnabled val="1"/>
        </dgm:presLayoutVars>
      </dgm:prSet>
      <dgm:spPr/>
    </dgm:pt>
  </dgm:ptLst>
  <dgm:cxnLst>
    <dgm:cxn modelId="{162B5200-239F-4992-AD97-9A5220D3260D}" srcId="{75D8D269-421E-4589-AB1F-A9BAE4D4F94B}" destId="{157059EA-B005-47F3-B359-ACEC246480F2}" srcOrd="1" destOrd="0" parTransId="{72997F0D-0D52-4ED2-BF2E-86A70C224561}" sibTransId="{38BB99EE-DFBF-4C85-9615-949A3FF3E026}"/>
    <dgm:cxn modelId="{B1DCEE2E-59C7-4AE7-B0F8-6FEB4A80AAEA}" type="presOf" srcId="{7D2D55F8-FCC8-44D2-AD8F-0F719ACD1413}" destId="{010F66CE-98BD-4800-ACE1-BE56AF2153C7}" srcOrd="0" destOrd="0" presId="urn:microsoft.com/office/officeart/2005/8/layout/chevron1"/>
    <dgm:cxn modelId="{F25F7849-1812-48A5-B0F1-2BE3ACDD732C}" type="presOf" srcId="{157059EA-B005-47F3-B359-ACEC246480F2}" destId="{B3F34F1A-EBD5-4210-B039-278AB970AC0A}" srcOrd="0" destOrd="0" presId="urn:microsoft.com/office/officeart/2005/8/layout/chevron1"/>
    <dgm:cxn modelId="{AD1C545D-2FB7-4921-8477-77BC3E4E38C4}" srcId="{75D8D269-421E-4589-AB1F-A9BAE4D4F94B}" destId="{7D2D55F8-FCC8-44D2-AD8F-0F719ACD1413}" srcOrd="2" destOrd="0" parTransId="{2C133FFD-5164-420B-8045-659E2701A636}" sibTransId="{5E57DC2B-1B88-4C47-8312-A6CD88E01A91}"/>
    <dgm:cxn modelId="{DCC2DE60-59A9-42CC-BD19-00FE9617658E}" type="presOf" srcId="{A4EB02FC-E72F-40C5-8036-89057538B898}" destId="{AA2636E1-05F7-40F6-B113-6ACD4DAE7C84}" srcOrd="0" destOrd="0" presId="urn:microsoft.com/office/officeart/2005/8/layout/chevron1"/>
    <dgm:cxn modelId="{E9CCF989-DA29-49A8-AECB-DAD8712A91F3}" type="presOf" srcId="{75D8D269-421E-4589-AB1F-A9BAE4D4F94B}" destId="{4F7140BA-CD71-4ACC-82BF-B0F51D6E1104}" srcOrd="0" destOrd="0" presId="urn:microsoft.com/office/officeart/2005/8/layout/chevron1"/>
    <dgm:cxn modelId="{CFBA63D8-EC5F-40B7-B756-749435B10244}" srcId="{75D8D269-421E-4589-AB1F-A9BAE4D4F94B}" destId="{A4EB02FC-E72F-40C5-8036-89057538B898}" srcOrd="0" destOrd="0" parTransId="{977D1643-2FA3-462E-BB53-B26E18AABF7B}" sibTransId="{31144255-BA62-4427-8ACB-0E279FC0E134}"/>
    <dgm:cxn modelId="{DB1C0485-E3FC-4395-A25F-99EC0E6CA0DA}" type="presParOf" srcId="{4F7140BA-CD71-4ACC-82BF-B0F51D6E1104}" destId="{AA2636E1-05F7-40F6-B113-6ACD4DAE7C84}" srcOrd="0" destOrd="0" presId="urn:microsoft.com/office/officeart/2005/8/layout/chevron1"/>
    <dgm:cxn modelId="{0AB8F353-4D96-4E57-8060-6EF248266104}" type="presParOf" srcId="{4F7140BA-CD71-4ACC-82BF-B0F51D6E1104}" destId="{C22B9540-E5EC-44A2-85A8-DFD006AF2A50}" srcOrd="1" destOrd="0" presId="urn:microsoft.com/office/officeart/2005/8/layout/chevron1"/>
    <dgm:cxn modelId="{ABD9799D-39BB-4B61-93B0-F3C072C1849A}" type="presParOf" srcId="{4F7140BA-CD71-4ACC-82BF-B0F51D6E1104}" destId="{B3F34F1A-EBD5-4210-B039-278AB970AC0A}" srcOrd="2" destOrd="0" presId="urn:microsoft.com/office/officeart/2005/8/layout/chevron1"/>
    <dgm:cxn modelId="{9D50F655-66E8-4D4E-9E31-ACE901C4AAFE}" type="presParOf" srcId="{4F7140BA-CD71-4ACC-82BF-B0F51D6E1104}" destId="{8D3A11D6-B107-4779-B1E1-97114FC09E3A}" srcOrd="3" destOrd="0" presId="urn:microsoft.com/office/officeart/2005/8/layout/chevron1"/>
    <dgm:cxn modelId="{6A71A042-1E5A-4E54-AAB3-D2C480EDD1DE}" type="presParOf" srcId="{4F7140BA-CD71-4ACC-82BF-B0F51D6E1104}" destId="{010F66CE-98BD-4800-ACE1-BE56AF2153C7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5D8D269-421E-4589-AB1F-A9BAE4D4F94B}" type="doc">
      <dgm:prSet loTypeId="urn:microsoft.com/office/officeart/2005/8/layout/chevron1" loCatId="process" qsTypeId="urn:microsoft.com/office/officeart/2005/8/quickstyle/simple4" qsCatId="simple" csTypeId="urn:microsoft.com/office/officeart/2005/8/colors/colorful5" csCatId="colorful" phldr="1"/>
      <dgm:spPr/>
    </dgm:pt>
    <dgm:pt modelId="{157059EA-B005-47F3-B359-ACEC246480F2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sz="1600" b="1" dirty="0">
              <a:solidFill>
                <a:schemeClr val="tx1"/>
              </a:solidFill>
            </a:rPr>
            <a:t>Check Validity</a:t>
          </a:r>
        </a:p>
      </dgm:t>
    </dgm:pt>
    <dgm:pt modelId="{72997F0D-0D52-4ED2-BF2E-86A70C224561}" type="parTrans" cxnId="{162B5200-239F-4992-AD97-9A5220D3260D}">
      <dgm:prSet/>
      <dgm:spPr/>
      <dgm:t>
        <a:bodyPr/>
        <a:lstStyle/>
        <a:p>
          <a:endParaRPr lang="en-US" sz="1400"/>
        </a:p>
      </dgm:t>
    </dgm:pt>
    <dgm:pt modelId="{38BB99EE-DFBF-4C85-9615-949A3FF3E026}" type="sibTrans" cxnId="{162B5200-239F-4992-AD97-9A5220D3260D}">
      <dgm:prSet/>
      <dgm:spPr/>
      <dgm:t>
        <a:bodyPr/>
        <a:lstStyle/>
        <a:p>
          <a:endParaRPr lang="en-US" sz="1400"/>
        </a:p>
      </dgm:t>
    </dgm:pt>
    <dgm:pt modelId="{7D2D55F8-FCC8-44D2-AD8F-0F719ACD1413}">
      <dgm:prSet phldrT="[Text]" custT="1"/>
      <dgm:spPr>
        <a:solidFill>
          <a:schemeClr val="accent5">
            <a:lumMod val="5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1600" b="1" dirty="0">
              <a:solidFill>
                <a:schemeClr val="tx1"/>
              </a:solidFill>
            </a:rPr>
            <a:t>Quantify the Attack Success</a:t>
          </a:r>
          <a:endParaRPr lang="en-US" sz="1600" b="1" dirty="0">
            <a:solidFill>
              <a:schemeClr val="tx1"/>
            </a:solidFill>
            <a:latin typeface="+mn-lt"/>
          </a:endParaRPr>
        </a:p>
      </dgm:t>
    </dgm:pt>
    <dgm:pt modelId="{2C133FFD-5164-420B-8045-659E2701A636}" type="parTrans" cxnId="{AD1C545D-2FB7-4921-8477-77BC3E4E38C4}">
      <dgm:prSet/>
      <dgm:spPr/>
      <dgm:t>
        <a:bodyPr/>
        <a:lstStyle/>
        <a:p>
          <a:endParaRPr lang="en-US" sz="1400"/>
        </a:p>
      </dgm:t>
    </dgm:pt>
    <dgm:pt modelId="{5E57DC2B-1B88-4C47-8312-A6CD88E01A91}" type="sibTrans" cxnId="{AD1C545D-2FB7-4921-8477-77BC3E4E38C4}">
      <dgm:prSet/>
      <dgm:spPr/>
      <dgm:t>
        <a:bodyPr/>
        <a:lstStyle/>
        <a:p>
          <a:endParaRPr lang="en-US" sz="1400"/>
        </a:p>
      </dgm:t>
    </dgm:pt>
    <dgm:pt modelId="{A4EB02FC-E72F-40C5-8036-89057538B898}">
      <dgm:prSet phldrT="[Text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en-US" sz="1600" b="1" dirty="0">
              <a:solidFill>
                <a:schemeClr val="tx1"/>
              </a:solidFill>
            </a:rPr>
            <a:t>Coin Change</a:t>
          </a:r>
        </a:p>
      </dgm:t>
    </dgm:pt>
    <dgm:pt modelId="{31144255-BA62-4427-8ACB-0E279FC0E134}" type="sibTrans" cxnId="{CFBA63D8-EC5F-40B7-B756-749435B10244}">
      <dgm:prSet/>
      <dgm:spPr/>
      <dgm:t>
        <a:bodyPr/>
        <a:lstStyle/>
        <a:p>
          <a:endParaRPr lang="en-US" sz="1400"/>
        </a:p>
      </dgm:t>
    </dgm:pt>
    <dgm:pt modelId="{977D1643-2FA3-462E-BB53-B26E18AABF7B}" type="parTrans" cxnId="{CFBA63D8-EC5F-40B7-B756-749435B10244}">
      <dgm:prSet/>
      <dgm:spPr/>
      <dgm:t>
        <a:bodyPr/>
        <a:lstStyle/>
        <a:p>
          <a:endParaRPr lang="en-US" sz="1400"/>
        </a:p>
      </dgm:t>
    </dgm:pt>
    <dgm:pt modelId="{4F7140BA-CD71-4ACC-82BF-B0F51D6E1104}" type="pres">
      <dgm:prSet presAssocID="{75D8D269-421E-4589-AB1F-A9BAE4D4F94B}" presName="Name0" presStyleCnt="0">
        <dgm:presLayoutVars>
          <dgm:dir/>
          <dgm:animLvl val="lvl"/>
          <dgm:resizeHandles val="exact"/>
        </dgm:presLayoutVars>
      </dgm:prSet>
      <dgm:spPr/>
    </dgm:pt>
    <dgm:pt modelId="{AA2636E1-05F7-40F6-B113-6ACD4DAE7C84}" type="pres">
      <dgm:prSet presAssocID="{A4EB02FC-E72F-40C5-8036-89057538B898}" presName="parTxOnly" presStyleLbl="node1" presStyleIdx="0" presStyleCnt="3" custScaleX="59071">
        <dgm:presLayoutVars>
          <dgm:chMax val="0"/>
          <dgm:chPref val="0"/>
          <dgm:bulletEnabled val="1"/>
        </dgm:presLayoutVars>
      </dgm:prSet>
      <dgm:spPr/>
    </dgm:pt>
    <dgm:pt modelId="{C22B9540-E5EC-44A2-85A8-DFD006AF2A50}" type="pres">
      <dgm:prSet presAssocID="{31144255-BA62-4427-8ACB-0E279FC0E134}" presName="parTxOnlySpace" presStyleCnt="0"/>
      <dgm:spPr/>
    </dgm:pt>
    <dgm:pt modelId="{B3F34F1A-EBD5-4210-B039-278AB970AC0A}" type="pres">
      <dgm:prSet presAssocID="{157059EA-B005-47F3-B359-ACEC246480F2}" presName="parTxOnly" presStyleLbl="node1" presStyleIdx="1" presStyleCnt="3" custScaleX="85769">
        <dgm:presLayoutVars>
          <dgm:chMax val="0"/>
          <dgm:chPref val="0"/>
          <dgm:bulletEnabled val="1"/>
        </dgm:presLayoutVars>
      </dgm:prSet>
      <dgm:spPr/>
    </dgm:pt>
    <dgm:pt modelId="{8D3A11D6-B107-4779-B1E1-97114FC09E3A}" type="pres">
      <dgm:prSet presAssocID="{38BB99EE-DFBF-4C85-9615-949A3FF3E026}" presName="parTxOnlySpace" presStyleCnt="0"/>
      <dgm:spPr/>
    </dgm:pt>
    <dgm:pt modelId="{010F66CE-98BD-4800-ACE1-BE56AF2153C7}" type="pres">
      <dgm:prSet presAssocID="{7D2D55F8-FCC8-44D2-AD8F-0F719ACD1413}" presName="parTxOnly" presStyleLbl="node1" presStyleIdx="2" presStyleCnt="3" custScaleX="88880">
        <dgm:presLayoutVars>
          <dgm:chMax val="0"/>
          <dgm:chPref val="0"/>
          <dgm:bulletEnabled val="1"/>
        </dgm:presLayoutVars>
      </dgm:prSet>
      <dgm:spPr/>
    </dgm:pt>
  </dgm:ptLst>
  <dgm:cxnLst>
    <dgm:cxn modelId="{162B5200-239F-4992-AD97-9A5220D3260D}" srcId="{75D8D269-421E-4589-AB1F-A9BAE4D4F94B}" destId="{157059EA-B005-47F3-B359-ACEC246480F2}" srcOrd="1" destOrd="0" parTransId="{72997F0D-0D52-4ED2-BF2E-86A70C224561}" sibTransId="{38BB99EE-DFBF-4C85-9615-949A3FF3E026}"/>
    <dgm:cxn modelId="{B1DCEE2E-59C7-4AE7-B0F8-6FEB4A80AAEA}" type="presOf" srcId="{7D2D55F8-FCC8-44D2-AD8F-0F719ACD1413}" destId="{010F66CE-98BD-4800-ACE1-BE56AF2153C7}" srcOrd="0" destOrd="0" presId="urn:microsoft.com/office/officeart/2005/8/layout/chevron1"/>
    <dgm:cxn modelId="{AD1C545D-2FB7-4921-8477-77BC3E4E38C4}" srcId="{75D8D269-421E-4589-AB1F-A9BAE4D4F94B}" destId="{7D2D55F8-FCC8-44D2-AD8F-0F719ACD1413}" srcOrd="2" destOrd="0" parTransId="{2C133FFD-5164-420B-8045-659E2701A636}" sibTransId="{5E57DC2B-1B88-4C47-8312-A6CD88E01A91}"/>
    <dgm:cxn modelId="{DCC2DE60-59A9-42CC-BD19-00FE9617658E}" type="presOf" srcId="{A4EB02FC-E72F-40C5-8036-89057538B898}" destId="{AA2636E1-05F7-40F6-B113-6ACD4DAE7C84}" srcOrd="0" destOrd="0" presId="urn:microsoft.com/office/officeart/2005/8/layout/chevron1"/>
    <dgm:cxn modelId="{F25F7849-1812-48A5-B0F1-2BE3ACDD732C}" type="presOf" srcId="{157059EA-B005-47F3-B359-ACEC246480F2}" destId="{B3F34F1A-EBD5-4210-B039-278AB970AC0A}" srcOrd="0" destOrd="0" presId="urn:microsoft.com/office/officeart/2005/8/layout/chevron1"/>
    <dgm:cxn modelId="{E9CCF989-DA29-49A8-AECB-DAD8712A91F3}" type="presOf" srcId="{75D8D269-421E-4589-AB1F-A9BAE4D4F94B}" destId="{4F7140BA-CD71-4ACC-82BF-B0F51D6E1104}" srcOrd="0" destOrd="0" presId="urn:microsoft.com/office/officeart/2005/8/layout/chevron1"/>
    <dgm:cxn modelId="{CFBA63D8-EC5F-40B7-B756-749435B10244}" srcId="{75D8D269-421E-4589-AB1F-A9BAE4D4F94B}" destId="{A4EB02FC-E72F-40C5-8036-89057538B898}" srcOrd="0" destOrd="0" parTransId="{977D1643-2FA3-462E-BB53-B26E18AABF7B}" sibTransId="{31144255-BA62-4427-8ACB-0E279FC0E134}"/>
    <dgm:cxn modelId="{DB1C0485-E3FC-4395-A25F-99EC0E6CA0DA}" type="presParOf" srcId="{4F7140BA-CD71-4ACC-82BF-B0F51D6E1104}" destId="{AA2636E1-05F7-40F6-B113-6ACD4DAE7C84}" srcOrd="0" destOrd="0" presId="urn:microsoft.com/office/officeart/2005/8/layout/chevron1"/>
    <dgm:cxn modelId="{0AB8F353-4D96-4E57-8060-6EF248266104}" type="presParOf" srcId="{4F7140BA-CD71-4ACC-82BF-B0F51D6E1104}" destId="{C22B9540-E5EC-44A2-85A8-DFD006AF2A50}" srcOrd="1" destOrd="0" presId="urn:microsoft.com/office/officeart/2005/8/layout/chevron1"/>
    <dgm:cxn modelId="{ABD9799D-39BB-4B61-93B0-F3C072C1849A}" type="presParOf" srcId="{4F7140BA-CD71-4ACC-82BF-B0F51D6E1104}" destId="{B3F34F1A-EBD5-4210-B039-278AB970AC0A}" srcOrd="2" destOrd="0" presId="urn:microsoft.com/office/officeart/2005/8/layout/chevron1"/>
    <dgm:cxn modelId="{9D50F655-66E8-4D4E-9E31-ACE901C4AAFE}" type="presParOf" srcId="{4F7140BA-CD71-4ACC-82BF-B0F51D6E1104}" destId="{8D3A11D6-B107-4779-B1E1-97114FC09E3A}" srcOrd="3" destOrd="0" presId="urn:microsoft.com/office/officeart/2005/8/layout/chevron1"/>
    <dgm:cxn modelId="{6A71A042-1E5A-4E54-AAB3-D2C480EDD1DE}" type="presParOf" srcId="{4F7140BA-CD71-4ACC-82BF-B0F51D6E1104}" destId="{010F66CE-98BD-4800-ACE1-BE56AF2153C7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5D8D269-421E-4589-AB1F-A9BAE4D4F94B}" type="doc">
      <dgm:prSet loTypeId="urn:microsoft.com/office/officeart/2005/8/layout/chevron1" loCatId="process" qsTypeId="urn:microsoft.com/office/officeart/2005/8/quickstyle/simple4" qsCatId="simple" csTypeId="urn:microsoft.com/office/officeart/2005/8/colors/colorful5" csCatId="colorful" phldr="1"/>
      <dgm:spPr/>
    </dgm:pt>
    <dgm:pt modelId="{157059EA-B005-47F3-B359-ACEC246480F2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pPr rtl="0"/>
          <a:r>
            <a:rPr lang="en-US" sz="1600" b="1" dirty="0">
              <a:solidFill>
                <a:schemeClr val="tx1"/>
              </a:solidFill>
            </a:rPr>
            <a:t> Queries</a:t>
          </a:r>
        </a:p>
      </dgm:t>
    </dgm:pt>
    <dgm:pt modelId="{72997F0D-0D52-4ED2-BF2E-86A70C224561}" type="parTrans" cxnId="{162B5200-239F-4992-AD97-9A5220D3260D}">
      <dgm:prSet/>
      <dgm:spPr/>
      <dgm:t>
        <a:bodyPr/>
        <a:lstStyle/>
        <a:p>
          <a:endParaRPr lang="en-US" sz="1400"/>
        </a:p>
      </dgm:t>
    </dgm:pt>
    <dgm:pt modelId="{38BB99EE-DFBF-4C85-9615-949A3FF3E026}" type="sibTrans" cxnId="{162B5200-239F-4992-AD97-9A5220D3260D}">
      <dgm:prSet/>
      <dgm:spPr/>
      <dgm:t>
        <a:bodyPr/>
        <a:lstStyle/>
        <a:p>
          <a:endParaRPr lang="en-US" sz="1400"/>
        </a:p>
      </dgm:t>
    </dgm:pt>
    <dgm:pt modelId="{7D2D55F8-FCC8-44D2-AD8F-0F719ACD1413}">
      <dgm:prSet phldrT="[Text]" custT="1"/>
      <dgm:spPr>
        <a:solidFill>
          <a:schemeClr val="accent5">
            <a:lumMod val="5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1600" b="1" dirty="0">
              <a:solidFill>
                <a:schemeClr val="tx1"/>
              </a:solidFill>
            </a:rPr>
            <a:t>LLR Computations</a:t>
          </a:r>
          <a:endParaRPr lang="en-US" sz="1600" b="1" dirty="0">
            <a:solidFill>
              <a:schemeClr val="tx1"/>
            </a:solidFill>
            <a:latin typeface="+mn-lt"/>
          </a:endParaRPr>
        </a:p>
      </dgm:t>
    </dgm:pt>
    <dgm:pt modelId="{2C133FFD-5164-420B-8045-659E2701A636}" type="parTrans" cxnId="{AD1C545D-2FB7-4921-8477-77BC3E4E38C4}">
      <dgm:prSet/>
      <dgm:spPr/>
      <dgm:t>
        <a:bodyPr/>
        <a:lstStyle/>
        <a:p>
          <a:endParaRPr lang="en-US" sz="1400"/>
        </a:p>
      </dgm:t>
    </dgm:pt>
    <dgm:pt modelId="{5E57DC2B-1B88-4C47-8312-A6CD88E01A91}" type="sibTrans" cxnId="{AD1C545D-2FB7-4921-8477-77BC3E4E38C4}">
      <dgm:prSet/>
      <dgm:spPr/>
      <dgm:t>
        <a:bodyPr/>
        <a:lstStyle/>
        <a:p>
          <a:endParaRPr lang="en-US" sz="1400"/>
        </a:p>
      </dgm:t>
    </dgm:pt>
    <dgm:pt modelId="{A4EB02FC-E72F-40C5-8036-89057538B898}">
      <dgm:prSet phldrT="[Text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en-US" sz="1600" b="1" dirty="0">
              <a:solidFill>
                <a:schemeClr val="tx1"/>
              </a:solidFill>
            </a:rPr>
            <a:t>Adversary Prior Info</a:t>
          </a:r>
        </a:p>
      </dgm:t>
    </dgm:pt>
    <dgm:pt modelId="{31144255-BA62-4427-8ACB-0E279FC0E134}" type="sibTrans" cxnId="{CFBA63D8-EC5F-40B7-B756-749435B10244}">
      <dgm:prSet/>
      <dgm:spPr/>
      <dgm:t>
        <a:bodyPr/>
        <a:lstStyle/>
        <a:p>
          <a:endParaRPr lang="en-US" sz="1400"/>
        </a:p>
      </dgm:t>
    </dgm:pt>
    <dgm:pt modelId="{977D1643-2FA3-462E-BB53-B26E18AABF7B}" type="parTrans" cxnId="{CFBA63D8-EC5F-40B7-B756-749435B10244}">
      <dgm:prSet/>
      <dgm:spPr/>
      <dgm:t>
        <a:bodyPr/>
        <a:lstStyle/>
        <a:p>
          <a:endParaRPr lang="en-US" sz="1400"/>
        </a:p>
      </dgm:t>
    </dgm:pt>
    <dgm:pt modelId="{4F7140BA-CD71-4ACC-82BF-B0F51D6E1104}" type="pres">
      <dgm:prSet presAssocID="{75D8D269-421E-4589-AB1F-A9BAE4D4F94B}" presName="Name0" presStyleCnt="0">
        <dgm:presLayoutVars>
          <dgm:dir/>
          <dgm:animLvl val="lvl"/>
          <dgm:resizeHandles val="exact"/>
        </dgm:presLayoutVars>
      </dgm:prSet>
      <dgm:spPr/>
    </dgm:pt>
    <dgm:pt modelId="{AA2636E1-05F7-40F6-B113-6ACD4DAE7C84}" type="pres">
      <dgm:prSet presAssocID="{A4EB02FC-E72F-40C5-8036-89057538B898}" presName="parTxOnly" presStyleLbl="node1" presStyleIdx="0" presStyleCnt="3" custScaleX="59071">
        <dgm:presLayoutVars>
          <dgm:chMax val="0"/>
          <dgm:chPref val="0"/>
          <dgm:bulletEnabled val="1"/>
        </dgm:presLayoutVars>
      </dgm:prSet>
      <dgm:spPr/>
    </dgm:pt>
    <dgm:pt modelId="{C22B9540-E5EC-44A2-85A8-DFD006AF2A50}" type="pres">
      <dgm:prSet presAssocID="{31144255-BA62-4427-8ACB-0E279FC0E134}" presName="parTxOnlySpace" presStyleCnt="0"/>
      <dgm:spPr/>
    </dgm:pt>
    <dgm:pt modelId="{B3F34F1A-EBD5-4210-B039-278AB970AC0A}" type="pres">
      <dgm:prSet presAssocID="{157059EA-B005-47F3-B359-ACEC246480F2}" presName="parTxOnly" presStyleLbl="node1" presStyleIdx="1" presStyleCnt="3" custScaleX="85769">
        <dgm:presLayoutVars>
          <dgm:chMax val="0"/>
          <dgm:chPref val="0"/>
          <dgm:bulletEnabled val="1"/>
        </dgm:presLayoutVars>
      </dgm:prSet>
      <dgm:spPr/>
    </dgm:pt>
    <dgm:pt modelId="{8D3A11D6-B107-4779-B1E1-97114FC09E3A}" type="pres">
      <dgm:prSet presAssocID="{38BB99EE-DFBF-4C85-9615-949A3FF3E026}" presName="parTxOnlySpace" presStyleCnt="0"/>
      <dgm:spPr/>
    </dgm:pt>
    <dgm:pt modelId="{010F66CE-98BD-4800-ACE1-BE56AF2153C7}" type="pres">
      <dgm:prSet presAssocID="{7D2D55F8-FCC8-44D2-AD8F-0F719ACD1413}" presName="parTxOnly" presStyleLbl="node1" presStyleIdx="2" presStyleCnt="3" custScaleX="88880">
        <dgm:presLayoutVars>
          <dgm:chMax val="0"/>
          <dgm:chPref val="0"/>
          <dgm:bulletEnabled val="1"/>
        </dgm:presLayoutVars>
      </dgm:prSet>
      <dgm:spPr/>
    </dgm:pt>
  </dgm:ptLst>
  <dgm:cxnLst>
    <dgm:cxn modelId="{162B5200-239F-4992-AD97-9A5220D3260D}" srcId="{75D8D269-421E-4589-AB1F-A9BAE4D4F94B}" destId="{157059EA-B005-47F3-B359-ACEC246480F2}" srcOrd="1" destOrd="0" parTransId="{72997F0D-0D52-4ED2-BF2E-86A70C224561}" sibTransId="{38BB99EE-DFBF-4C85-9615-949A3FF3E026}"/>
    <dgm:cxn modelId="{B1DCEE2E-59C7-4AE7-B0F8-6FEB4A80AAEA}" type="presOf" srcId="{7D2D55F8-FCC8-44D2-AD8F-0F719ACD1413}" destId="{010F66CE-98BD-4800-ACE1-BE56AF2153C7}" srcOrd="0" destOrd="0" presId="urn:microsoft.com/office/officeart/2005/8/layout/chevron1"/>
    <dgm:cxn modelId="{AD1C545D-2FB7-4921-8477-77BC3E4E38C4}" srcId="{75D8D269-421E-4589-AB1F-A9BAE4D4F94B}" destId="{7D2D55F8-FCC8-44D2-AD8F-0F719ACD1413}" srcOrd="2" destOrd="0" parTransId="{2C133FFD-5164-420B-8045-659E2701A636}" sibTransId="{5E57DC2B-1B88-4C47-8312-A6CD88E01A91}"/>
    <dgm:cxn modelId="{DCC2DE60-59A9-42CC-BD19-00FE9617658E}" type="presOf" srcId="{A4EB02FC-E72F-40C5-8036-89057538B898}" destId="{AA2636E1-05F7-40F6-B113-6ACD4DAE7C84}" srcOrd="0" destOrd="0" presId="urn:microsoft.com/office/officeart/2005/8/layout/chevron1"/>
    <dgm:cxn modelId="{F25F7849-1812-48A5-B0F1-2BE3ACDD732C}" type="presOf" srcId="{157059EA-B005-47F3-B359-ACEC246480F2}" destId="{B3F34F1A-EBD5-4210-B039-278AB970AC0A}" srcOrd="0" destOrd="0" presId="urn:microsoft.com/office/officeart/2005/8/layout/chevron1"/>
    <dgm:cxn modelId="{E9CCF989-DA29-49A8-AECB-DAD8712A91F3}" type="presOf" srcId="{75D8D269-421E-4589-AB1F-A9BAE4D4F94B}" destId="{4F7140BA-CD71-4ACC-82BF-B0F51D6E1104}" srcOrd="0" destOrd="0" presId="urn:microsoft.com/office/officeart/2005/8/layout/chevron1"/>
    <dgm:cxn modelId="{CFBA63D8-EC5F-40B7-B756-749435B10244}" srcId="{75D8D269-421E-4589-AB1F-A9BAE4D4F94B}" destId="{A4EB02FC-E72F-40C5-8036-89057538B898}" srcOrd="0" destOrd="0" parTransId="{977D1643-2FA3-462E-BB53-B26E18AABF7B}" sibTransId="{31144255-BA62-4427-8ACB-0E279FC0E134}"/>
    <dgm:cxn modelId="{DB1C0485-E3FC-4395-A25F-99EC0E6CA0DA}" type="presParOf" srcId="{4F7140BA-CD71-4ACC-82BF-B0F51D6E1104}" destId="{AA2636E1-05F7-40F6-B113-6ACD4DAE7C84}" srcOrd="0" destOrd="0" presId="urn:microsoft.com/office/officeart/2005/8/layout/chevron1"/>
    <dgm:cxn modelId="{0AB8F353-4D96-4E57-8060-6EF248266104}" type="presParOf" srcId="{4F7140BA-CD71-4ACC-82BF-B0F51D6E1104}" destId="{C22B9540-E5EC-44A2-85A8-DFD006AF2A50}" srcOrd="1" destOrd="0" presId="urn:microsoft.com/office/officeart/2005/8/layout/chevron1"/>
    <dgm:cxn modelId="{ABD9799D-39BB-4B61-93B0-F3C072C1849A}" type="presParOf" srcId="{4F7140BA-CD71-4ACC-82BF-B0F51D6E1104}" destId="{B3F34F1A-EBD5-4210-B039-278AB970AC0A}" srcOrd="2" destOrd="0" presId="urn:microsoft.com/office/officeart/2005/8/layout/chevron1"/>
    <dgm:cxn modelId="{9D50F655-66E8-4D4E-9E31-ACE901C4AAFE}" type="presParOf" srcId="{4F7140BA-CD71-4ACC-82BF-B0F51D6E1104}" destId="{8D3A11D6-B107-4779-B1E1-97114FC09E3A}" srcOrd="3" destOrd="0" presId="urn:microsoft.com/office/officeart/2005/8/layout/chevron1"/>
    <dgm:cxn modelId="{6A71A042-1E5A-4E54-AAB3-D2C480EDD1DE}" type="presParOf" srcId="{4F7140BA-CD71-4ACC-82BF-B0F51D6E1104}" destId="{010F66CE-98BD-4800-ACE1-BE56AF2153C7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2636E1-05F7-40F6-B113-6ACD4DAE7C84}">
      <dsp:nvSpPr>
        <dsp:cNvPr id="0" name=""/>
        <dsp:cNvSpPr/>
      </dsp:nvSpPr>
      <dsp:spPr>
        <a:xfrm>
          <a:off x="925" y="0"/>
          <a:ext cx="1862722" cy="645509"/>
        </a:xfrm>
        <a:prstGeom prst="chevron">
          <a:avLst/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Sending Query </a:t>
          </a:r>
        </a:p>
      </dsp:txBody>
      <dsp:txXfrm>
        <a:off x="323680" y="0"/>
        <a:ext cx="1217213" cy="645509"/>
      </dsp:txXfrm>
    </dsp:sp>
    <dsp:sp modelId="{B3F34F1A-EBD5-4210-B039-278AB970AC0A}">
      <dsp:nvSpPr>
        <dsp:cNvPr id="0" name=""/>
        <dsp:cNvSpPr/>
      </dsp:nvSpPr>
      <dsp:spPr>
        <a:xfrm>
          <a:off x="1548311" y="0"/>
          <a:ext cx="2704606" cy="645509"/>
        </a:xfrm>
        <a:prstGeom prst="chevron">
          <a:avLst/>
        </a:prstGeom>
        <a:solidFill>
          <a:schemeClr val="accent5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Receiving Query Results</a:t>
          </a:r>
        </a:p>
      </dsp:txBody>
      <dsp:txXfrm>
        <a:off x="1871066" y="0"/>
        <a:ext cx="2059097" cy="645509"/>
      </dsp:txXfrm>
    </dsp:sp>
    <dsp:sp modelId="{010F66CE-98BD-4800-ACE1-BE56AF2153C7}">
      <dsp:nvSpPr>
        <dsp:cNvPr id="0" name=""/>
        <dsp:cNvSpPr/>
      </dsp:nvSpPr>
      <dsp:spPr>
        <a:xfrm>
          <a:off x="3937581" y="0"/>
          <a:ext cx="2802707" cy="645509"/>
        </a:xfrm>
        <a:prstGeom prst="chevron">
          <a:avLst/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Estimate </a:t>
          </a:r>
          <a14:m xmlns:a14="http://schemas.microsoft.com/office/drawing/2010/main">
            <m:oMath xmlns:m="http://schemas.openxmlformats.org/officeDocument/2006/math">
              <m:sSubSup>
                <m:sSubSupPr>
                  <m:ctrlPr>
                    <a:rPr lang="en-US" sz="1600" b="1" i="1" kern="1200" smtClean="0">
                      <a:solidFill>
                        <a:schemeClr val="tx1"/>
                      </a:solidFill>
                      <a:latin typeface="Cambria Math" panose="02040503050406030204" pitchFamily="18" charset="0"/>
                    </a:rPr>
                  </m:ctrlPr>
                </m:sSubSupPr>
                <m:e>
                  <m:r>
                    <a:rPr lang="en-US" sz="1600" b="1" i="1" kern="1200" smtClean="0">
                      <a:solidFill>
                        <a:schemeClr val="tx1"/>
                      </a:solidFill>
                      <a:latin typeface="Cambria Math" panose="02040503050406030204" pitchFamily="18" charset="0"/>
                    </a:rPr>
                    <m:t>𝑸</m:t>
                  </m:r>
                </m:e>
                <m:sub>
                  <m:r>
                    <a:rPr lang="en-US" sz="1600" b="1" i="1" kern="1200" smtClean="0">
                      <a:solidFill>
                        <a:schemeClr val="tx1"/>
                      </a:solidFill>
                      <a:latin typeface="Cambria Math" panose="02040503050406030204" pitchFamily="18" charset="0"/>
                    </a:rPr>
                    <m:t>𝒐𝒋</m:t>
                  </m:r>
                </m:sub>
                <m:sup>
                  <m:r>
                    <a:rPr lang="en-US" sz="1600" b="1" i="1" kern="1200" smtClean="0">
                      <a:solidFill>
                        <a:schemeClr val="tx1"/>
                      </a:solidFill>
                      <a:latin typeface="Cambria Math" panose="02040503050406030204" pitchFamily="18" charset="0"/>
                    </a:rPr>
                    <m:t>𝒊</m:t>
                  </m:r>
                </m:sup>
              </m:sSubSup>
            </m:oMath>
          </a14:m>
          <a:r>
            <a:rPr lang="en-US" sz="1600" b="1" kern="1200" dirty="0">
              <a:solidFill>
                <a:schemeClr val="tx1"/>
              </a:solidFill>
            </a:rPr>
            <a:t> </a:t>
          </a:r>
          <a:endParaRPr lang="en-US" sz="1600" b="1" kern="1200" dirty="0">
            <a:solidFill>
              <a:schemeClr val="tx1"/>
            </a:solidFill>
            <a:latin typeface="+mn-lt"/>
          </a:endParaRPr>
        </a:p>
      </dsp:txBody>
      <dsp:txXfrm>
        <a:off x="4260336" y="0"/>
        <a:ext cx="2157198" cy="6455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2636E1-05F7-40F6-B113-6ACD4DAE7C84}">
      <dsp:nvSpPr>
        <dsp:cNvPr id="0" name=""/>
        <dsp:cNvSpPr/>
      </dsp:nvSpPr>
      <dsp:spPr>
        <a:xfrm>
          <a:off x="925" y="0"/>
          <a:ext cx="1862722" cy="776078"/>
        </a:xfrm>
        <a:prstGeom prst="chevron">
          <a:avLst/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Coin Change</a:t>
          </a:r>
        </a:p>
      </dsp:txBody>
      <dsp:txXfrm>
        <a:off x="388964" y="0"/>
        <a:ext cx="1086644" cy="776078"/>
      </dsp:txXfrm>
    </dsp:sp>
    <dsp:sp modelId="{B3F34F1A-EBD5-4210-B039-278AB970AC0A}">
      <dsp:nvSpPr>
        <dsp:cNvPr id="0" name=""/>
        <dsp:cNvSpPr/>
      </dsp:nvSpPr>
      <dsp:spPr>
        <a:xfrm>
          <a:off x="1548311" y="0"/>
          <a:ext cx="2704606" cy="776078"/>
        </a:xfrm>
        <a:prstGeom prst="chevron">
          <a:avLst/>
        </a:prstGeom>
        <a:solidFill>
          <a:schemeClr val="accent5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Check Validity</a:t>
          </a:r>
        </a:p>
      </dsp:txBody>
      <dsp:txXfrm>
        <a:off x="1936350" y="0"/>
        <a:ext cx="1928528" cy="776078"/>
      </dsp:txXfrm>
    </dsp:sp>
    <dsp:sp modelId="{010F66CE-98BD-4800-ACE1-BE56AF2153C7}">
      <dsp:nvSpPr>
        <dsp:cNvPr id="0" name=""/>
        <dsp:cNvSpPr/>
      </dsp:nvSpPr>
      <dsp:spPr>
        <a:xfrm>
          <a:off x="3937581" y="0"/>
          <a:ext cx="2802707" cy="776078"/>
        </a:xfrm>
        <a:prstGeom prst="chevron">
          <a:avLst/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Quantify the Attack Success</a:t>
          </a:r>
          <a:endParaRPr lang="en-US" sz="1600" b="1" kern="1200" dirty="0">
            <a:solidFill>
              <a:schemeClr val="tx1"/>
            </a:solidFill>
            <a:latin typeface="+mn-lt"/>
          </a:endParaRPr>
        </a:p>
      </dsp:txBody>
      <dsp:txXfrm>
        <a:off x="4325620" y="0"/>
        <a:ext cx="2026629" cy="7760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2636E1-05F7-40F6-B113-6ACD4DAE7C84}">
      <dsp:nvSpPr>
        <dsp:cNvPr id="0" name=""/>
        <dsp:cNvSpPr/>
      </dsp:nvSpPr>
      <dsp:spPr>
        <a:xfrm>
          <a:off x="925" y="0"/>
          <a:ext cx="1862722" cy="646584"/>
        </a:xfrm>
        <a:prstGeom prst="chevron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Adversary Prior Info</a:t>
          </a:r>
        </a:p>
      </dsp:txBody>
      <dsp:txXfrm>
        <a:off x="324217" y="0"/>
        <a:ext cx="1216138" cy="646584"/>
      </dsp:txXfrm>
    </dsp:sp>
    <dsp:sp modelId="{B3F34F1A-EBD5-4210-B039-278AB970AC0A}">
      <dsp:nvSpPr>
        <dsp:cNvPr id="0" name=""/>
        <dsp:cNvSpPr/>
      </dsp:nvSpPr>
      <dsp:spPr>
        <a:xfrm>
          <a:off x="1548311" y="0"/>
          <a:ext cx="2704606" cy="646584"/>
        </a:xfrm>
        <a:prstGeom prst="chevron">
          <a:avLst/>
        </a:prstGeom>
        <a:solidFill>
          <a:schemeClr val="accent5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 Queries</a:t>
          </a:r>
        </a:p>
      </dsp:txBody>
      <dsp:txXfrm>
        <a:off x="1871603" y="0"/>
        <a:ext cx="2058022" cy="646584"/>
      </dsp:txXfrm>
    </dsp:sp>
    <dsp:sp modelId="{010F66CE-98BD-4800-ACE1-BE56AF2153C7}">
      <dsp:nvSpPr>
        <dsp:cNvPr id="0" name=""/>
        <dsp:cNvSpPr/>
      </dsp:nvSpPr>
      <dsp:spPr>
        <a:xfrm>
          <a:off x="3937581" y="0"/>
          <a:ext cx="2802707" cy="646584"/>
        </a:xfrm>
        <a:prstGeom prst="chevron">
          <a:avLst/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LLR Computations</a:t>
          </a:r>
          <a:endParaRPr lang="en-US" sz="1600" b="1" kern="1200" dirty="0">
            <a:solidFill>
              <a:schemeClr val="tx1"/>
            </a:solidFill>
            <a:latin typeface="+mn-lt"/>
          </a:endParaRPr>
        </a:p>
      </dsp:txBody>
      <dsp:txXfrm>
        <a:off x="4260873" y="0"/>
        <a:ext cx="2156123" cy="6465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C167E78-EA36-40A1-A9A0-B443C6CB1F60}" type="datetimeFigureOut">
              <a:rPr lang="en-US" smtClean="0"/>
              <a:pPr/>
              <a:t>1/10/2023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E401BE2-F7AC-4C50-A6E5-F6C806E13D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98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8D89EF4-2B2A-4F54-A6DD-1EB35DCF17B3}" type="datetimeFigureOut">
              <a:rPr lang="en-US" smtClean="0"/>
              <a:pPr/>
              <a:t>1/10/2023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B959945-7217-484B-8E74-88DC87A74B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070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88894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26944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765493-E500-CF43-92BF-303279E477B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1720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765493-E500-CF43-92BF-303279E477B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2342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17742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7751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65999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14228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66252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22931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53974B-4350-3746-BC02-5D7E5AA0F46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1998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765493-E500-CF43-92BF-303279E477B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5585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53974B-4350-3746-BC02-5D7E5AA0F46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74325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53974B-4350-3746-BC02-5D7E5AA0F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4658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18091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53974B-4350-3746-BC02-5D7E5AA0F46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77964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53974B-4350-3746-BC02-5D7E5AA0F46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42629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59945-7217-484B-8E74-88DC87A74BB0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1234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“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59945-7217-484B-8E74-88DC87A74BB0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2759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53974B-4350-3746-BC02-5D7E5AA0F464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5865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53974B-4350-3746-BC02-5D7E5AA0F46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725567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59945-7217-484B-8E74-88DC87A74BB0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491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780683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59945-7217-484B-8E74-88DC87A74BB0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20075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04CA0B-C3C4-8E4D-B0A2-667919B648C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007720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59945-7217-484B-8E74-88DC87A74BB0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77487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59945-7217-484B-8E74-88DC87A74BB0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80471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04CA0B-C3C4-8E4D-B0A2-667919B648C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25778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4227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n-US" sz="1200" dirty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63860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53974B-4350-3746-BC02-5D7E5AA0F46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50428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33117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68AF29-6D9C-4033-B151-1696921037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46936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Finding the positions in the human genome that are statistically correlated with a phonotype of interest for example disease disorder like </a:t>
                </a:r>
                <a:r>
                  <a:rPr lang="en-US" dirty="0" err="1"/>
                  <a:t>alzehimer</a:t>
                </a:r>
                <a:r>
                  <a:rPr lang="en-US" dirty="0"/>
                  <a:t>, or other phenotypes like height  is the goal of GWAS.</a:t>
                </a:r>
              </a:p>
              <a:p>
                <a:r>
                  <a:rPr lang="en-US" dirty="0"/>
                  <a:t>So GWAS is a case control study and Nowadays we have around 60,000 unique association across the genome spanning a wide range of human phenotypes. </a:t>
                </a:r>
              </a:p>
              <a:p>
                <a:endParaRPr lang="en-US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ahoma"/>
                    <a:ea typeface="+mn-ea"/>
                    <a:cs typeface="+mn-cs"/>
                  </a:rPr>
                  <a:t>Output: </a:t>
                </a:r>
                <a:r>
                  <a: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+mn-ea"/>
                    <a:cs typeface="+mn-cs"/>
                  </a:rPr>
                  <a:t>𝛘^2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ahoma"/>
                    <a:ea typeface="+mn-ea"/>
                    <a:cs typeface="+mn-cs"/>
                  </a:rPr>
                  <a:t>, p-value, minor allele frequency (MAF) (Genotypes: 0, 1, 2).</a:t>
                </a:r>
              </a:p>
              <a:p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59945-7217-484B-8E74-88DC87A74BB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0402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7634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762703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770530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921328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455167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11460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30422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644627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785042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782714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60356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65226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42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266" r:id="rId1"/>
    <p:sldLayoutId id="2147489267" r:id="rId2"/>
    <p:sldLayoutId id="2147489268" r:id="rId3"/>
    <p:sldLayoutId id="2147489269" r:id="rId4"/>
    <p:sldLayoutId id="2147489270" r:id="rId5"/>
    <p:sldLayoutId id="2147489271" r:id="rId6"/>
    <p:sldLayoutId id="2147489272" r:id="rId7"/>
    <p:sldLayoutId id="2147489273" r:id="rId8"/>
    <p:sldLayoutId id="2147489274" r:id="rId9"/>
    <p:sldLayoutId id="2147489275" r:id="rId10"/>
    <p:sldLayoutId id="214748927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hyperlink" Target="https://www.cancer.gov/about-nci/organization/ccg/research/computational-genomics/gdc/gdc-video" TargetMode="Externa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ancer.gov/about-nci/organization/ccg/research/computational-genomics/gdc/gdc-video" TargetMode="External"/><Relationship Id="rId5" Type="http://schemas.openxmlformats.org/officeDocument/2006/relationships/image" Target="../media/image21.png"/><Relationship Id="rId4" Type="http://schemas.openxmlformats.org/officeDocument/2006/relationships/hyperlink" Target="http://www.cleverhans.io/privacy/2018/04/29/privacy-and-machine-learning.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ancer.gov/about-nci/organization/ccg/research/computational-genomics/gdc/gdc-video" TargetMode="External"/><Relationship Id="rId5" Type="http://schemas.openxmlformats.org/officeDocument/2006/relationships/image" Target="../media/image21.png"/><Relationship Id="rId4" Type="http://schemas.openxmlformats.org/officeDocument/2006/relationships/hyperlink" Target="https://www.mdpi.com/2076-3417/8/11/2081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emf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1.png"/><Relationship Id="rId7" Type="http://schemas.openxmlformats.org/officeDocument/2006/relationships/hyperlink" Target="https://docs-assets.developer.apple.com/ml-research/papers/learning-with-privacy-at-scale.pdf" TargetMode="External"/><Relationship Id="rId12" Type="http://schemas.openxmlformats.org/officeDocument/2006/relationships/hyperlink" Target="https://dl.acm.org/doi/pdf/10.1145/3219819.3226070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56.png"/><Relationship Id="rId5" Type="http://schemas.openxmlformats.org/officeDocument/2006/relationships/hyperlink" Target="https://developers.googleblog.com/2019/09/enabling-developers-and-organizations.html" TargetMode="External"/><Relationship Id="rId10" Type="http://schemas.openxmlformats.org/officeDocument/2006/relationships/hyperlink" Target="https://papers.nips.cc/paper/6948-collecting-telemetry-data-privately.pdf" TargetMode="External"/><Relationship Id="rId4" Type="http://schemas.openxmlformats.org/officeDocument/2006/relationships/image" Target="../media/image52.png"/><Relationship Id="rId9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4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9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jp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1.jpeg"/><Relationship Id="rId7" Type="http://schemas.openxmlformats.org/officeDocument/2006/relationships/image" Target="../media/image75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11" Type="http://schemas.openxmlformats.org/officeDocument/2006/relationships/hyperlink" Target="https://www.cancer.gov/about-nci/organization/ccg/research/computational-genomics/gdc/gdc-video" TargetMode="External"/><Relationship Id="rId5" Type="http://schemas.openxmlformats.org/officeDocument/2006/relationships/image" Target="../media/image73.jpg"/><Relationship Id="rId10" Type="http://schemas.openxmlformats.org/officeDocument/2006/relationships/image" Target="../media/image21.png"/><Relationship Id="rId4" Type="http://schemas.openxmlformats.org/officeDocument/2006/relationships/image" Target="../media/image72.png"/><Relationship Id="rId9" Type="http://schemas.openxmlformats.org/officeDocument/2006/relationships/hyperlink" Target="https://commons.wikimedia.org/wiki/File:1000_Genomes_Project.sv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8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68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81.png"/><Relationship Id="rId3" Type="http://schemas.openxmlformats.org/officeDocument/2006/relationships/diagramData" Target="../diagrams/data3.xml"/><Relationship Id="rId7" Type="http://schemas.microsoft.com/office/2007/relationships/diagramDrawing" Target="../diagrams/drawing2.xml"/><Relationship Id="rId12" Type="http://schemas.openxmlformats.org/officeDocument/2006/relationships/image" Target="../media/image8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79.png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83.png"/><Relationship Id="rId10" Type="http://schemas.openxmlformats.org/officeDocument/2006/relationships/image" Target="../media/image88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87.png"/><Relationship Id="rId14" Type="http://schemas.openxmlformats.org/officeDocument/2006/relationships/image" Target="../media/image8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nourmadhoun/Differential-privacy-genomic-inference-attack" TargetMode="External"/><Relationship Id="rId5" Type="http://schemas.openxmlformats.org/officeDocument/2006/relationships/hyperlink" Target="https://academic.oup.com/bioinformatics/article/36/6/1696/5614817" TargetMode="External"/><Relationship Id="rId4" Type="http://schemas.openxmlformats.org/officeDocument/2006/relationships/image" Target="../media/image8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13" Type="http://schemas.openxmlformats.org/officeDocument/2006/relationships/image" Target="../media/image100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12" Type="http://schemas.openxmlformats.org/officeDocument/2006/relationships/image" Target="../media/image9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11" Type="http://schemas.openxmlformats.org/officeDocument/2006/relationships/image" Target="../media/image98.png"/><Relationship Id="rId5" Type="http://schemas.openxmlformats.org/officeDocument/2006/relationships/image" Target="../media/image92.png"/><Relationship Id="rId10" Type="http://schemas.openxmlformats.org/officeDocument/2006/relationships/image" Target="../media/image97.png"/><Relationship Id="rId4" Type="http://schemas.openxmlformats.org/officeDocument/2006/relationships/image" Target="../media/image91.png"/><Relationship Id="rId9" Type="http://schemas.openxmlformats.org/officeDocument/2006/relationships/image" Target="../media/image96.png"/><Relationship Id="rId14" Type="http://schemas.openxmlformats.org/officeDocument/2006/relationships/image" Target="../media/image101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02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4.xml"/><Relationship Id="rId9" Type="http://schemas.openxmlformats.org/officeDocument/2006/relationships/image" Target="../media/image80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5" Type="http://schemas.openxmlformats.org/officeDocument/2006/relationships/hyperlink" Target="https://github.com/nourmadhoun/Inference-Attacks-Differential-Privacy" TargetMode="External"/><Relationship Id="rId4" Type="http://schemas.openxmlformats.org/officeDocument/2006/relationships/hyperlink" Target="https://academic.oup.com/bioinformatics/article/36/Supplement_1/i136/5870519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svg"/><Relationship Id="rId13" Type="http://schemas.openxmlformats.org/officeDocument/2006/relationships/image" Target="../media/image112.png"/><Relationship Id="rId18" Type="http://schemas.openxmlformats.org/officeDocument/2006/relationships/image" Target="../media/image119.png"/><Relationship Id="rId3" Type="http://schemas.openxmlformats.org/officeDocument/2006/relationships/image" Target="../media/image104.png"/><Relationship Id="rId7" Type="http://schemas.openxmlformats.org/officeDocument/2006/relationships/image" Target="../media/image106.png"/><Relationship Id="rId12" Type="http://schemas.openxmlformats.org/officeDocument/2006/relationships/image" Target="../media/image111.png"/><Relationship Id="rId17" Type="http://schemas.openxmlformats.org/officeDocument/2006/relationships/image" Target="../media/image118.jpg"/><Relationship Id="rId2" Type="http://schemas.openxmlformats.org/officeDocument/2006/relationships/notesSlide" Target="../notesSlides/notesSlide31.xml"/><Relationship Id="rId16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png"/><Relationship Id="rId11" Type="http://schemas.openxmlformats.org/officeDocument/2006/relationships/image" Target="../media/image110.png"/><Relationship Id="rId5" Type="http://schemas.openxmlformats.org/officeDocument/2006/relationships/image" Target="../media/image113.png"/><Relationship Id="rId15" Type="http://schemas.openxmlformats.org/officeDocument/2006/relationships/image" Target="../media/image116.jpg"/><Relationship Id="rId10" Type="http://schemas.openxmlformats.org/officeDocument/2006/relationships/image" Target="../media/image109.png"/><Relationship Id="rId4" Type="http://schemas.openxmlformats.org/officeDocument/2006/relationships/image" Target="../media/image105.png"/><Relationship Id="rId9" Type="http://schemas.openxmlformats.org/officeDocument/2006/relationships/image" Target="../media/image108.png"/><Relationship Id="rId14" Type="http://schemas.openxmlformats.org/officeDocument/2006/relationships/image" Target="../media/image1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MU-SAFARI/SNP-Selective-Hiding" TargetMode="External"/><Relationship Id="rId2" Type="http://schemas.openxmlformats.org/officeDocument/2006/relationships/hyperlink" Target="https://arxiv.org/abs/2106.05211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hyperlink" Target="https://github.com/nourmadhoun/Inference-Attacks-Differential-Privacy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hyperlink" Target="https://arxiv.org/abs/2112.15109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ancer.gov/about-nci/organization/ccg/research/computational-genomics/gdc/gdc-video" TargetMode="External"/><Relationship Id="rId3" Type="http://schemas.openxmlformats.org/officeDocument/2006/relationships/image" Target="../media/image19.jp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edicalxpress.com/news/2020-05-genetic-database-rare-disease-clues.html" TargetMode="External"/><Relationship Id="rId5" Type="http://schemas.openxmlformats.org/officeDocument/2006/relationships/image" Target="../media/image20.png"/><Relationship Id="rId4" Type="http://schemas.openxmlformats.org/officeDocument/2006/relationships/hyperlink" Target="https://journals.plos.org/plosbiology/article?id=10.1371/journal.pbio.1002195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emf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9620" y="1316360"/>
            <a:ext cx="8640960" cy="1752600"/>
          </a:xfrm>
          <a:noFill/>
        </p:spPr>
        <p:txBody>
          <a:bodyPr anchor="ctr">
            <a:normAutofit fontScale="90000"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</a:rPr>
              <a:t>P&amp;S Mobile Genomics </a:t>
            </a:r>
            <a:br>
              <a:rPr lang="en-US" sz="5400" b="1" dirty="0">
                <a:solidFill>
                  <a:schemeClr val="bg1"/>
                </a:solidFill>
              </a:rPr>
            </a:br>
            <a:r>
              <a:rPr lang="en-US" sz="5400" dirty="0">
                <a:solidFill>
                  <a:schemeClr val="accent2">
                    <a:lumMod val="75000"/>
                  </a:schemeClr>
                </a:solidFill>
              </a:rPr>
              <a:t>Lecture 11: </a:t>
            </a:r>
            <a:r>
              <a:rPr lang="en-US" sz="4900" dirty="0">
                <a:solidFill>
                  <a:schemeClr val="accent2">
                    <a:lumMod val="75000"/>
                  </a:schemeClr>
                </a:solidFill>
              </a:rPr>
              <a:t>Genomic Data Sharing</a:t>
            </a:r>
            <a:br>
              <a:rPr lang="en-US" sz="49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4900" dirty="0">
                <a:solidFill>
                  <a:schemeClr val="accent2">
                    <a:lumMod val="75000"/>
                  </a:schemeClr>
                </a:solidFill>
              </a:rPr>
              <a:t> Under Differential Privacy</a:t>
            </a:r>
            <a:endParaRPr lang="en-US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429000"/>
            <a:ext cx="7848600" cy="2592288"/>
          </a:xfrm>
        </p:spPr>
        <p:txBody>
          <a:bodyPr>
            <a:noAutofit/>
          </a:bodyPr>
          <a:lstStyle/>
          <a:p>
            <a:endParaRPr lang="en-US" sz="2800" dirty="0">
              <a:solidFill>
                <a:srgbClr val="0000FF"/>
              </a:solidFill>
            </a:endParaRPr>
          </a:p>
          <a:p>
            <a:r>
              <a:rPr lang="en-US" sz="2800" dirty="0">
                <a:solidFill>
                  <a:srgbClr val="0432FF"/>
                </a:solidFill>
              </a:rPr>
              <a:t>Dr. Nour Almadhoun Alserr</a:t>
            </a:r>
          </a:p>
          <a:p>
            <a:r>
              <a:rPr lang="en-US" dirty="0"/>
              <a:t>ETH Zurich</a:t>
            </a:r>
            <a:endParaRPr lang="en-US" sz="1400" dirty="0">
              <a:solidFill>
                <a:srgbClr val="0432FF"/>
              </a:solidFill>
            </a:endParaRPr>
          </a:p>
          <a:p>
            <a:r>
              <a:rPr lang="en-US" dirty="0"/>
              <a:t>Fall 2022 </a:t>
            </a:r>
          </a:p>
          <a:p>
            <a:r>
              <a:rPr lang="en-US" dirty="0"/>
              <a:t>10 January 2023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endParaRPr lang="en-US" sz="2200" dirty="0">
              <a:solidFill>
                <a:srgbClr val="0432FF"/>
              </a:solidFill>
            </a:endParaRPr>
          </a:p>
          <a:p>
            <a:pPr algn="l"/>
            <a:endParaRPr lang="en-US" sz="2200" dirty="0"/>
          </a:p>
        </p:txBody>
      </p:sp>
      <p:pic>
        <p:nvPicPr>
          <p:cNvPr id="7" name="Picture 6" descr="safar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3" y="6199663"/>
            <a:ext cx="1872209" cy="541705"/>
          </a:xfrm>
          <a:prstGeom prst="rect">
            <a:avLst/>
          </a:prstGeom>
        </p:spPr>
      </p:pic>
      <p:pic>
        <p:nvPicPr>
          <p:cNvPr id="49154" name="Picture 2" descr="Image result for eth zurich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6269908"/>
            <a:ext cx="2467949" cy="410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4503198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5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Privacy-Utility</a:t>
            </a:r>
            <a:r>
              <a:rPr lang="en-US" sz="45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5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Tradeoff</a:t>
            </a:r>
            <a:endParaRPr lang="en-US" sz="45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92A01A-F8EE-B44A-B931-D9AD154D6F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10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228600" y="2001512"/>
            <a:ext cx="444352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  <a:p>
            <a:pPr marL="257175" indent="-257175" defTabSz="685800">
              <a:buFont typeface="Wingdings" panose="05000000000000000000" pitchFamily="2" charset="2"/>
              <a:buChar char="Ø"/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43375" y="3007961"/>
            <a:ext cx="27146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43375" y="3221414"/>
            <a:ext cx="26431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86000" y="3809807"/>
            <a:ext cx="32146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14588" y="3902676"/>
            <a:ext cx="34575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0" y="3809807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86000" y="3829492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02619" y="4138420"/>
            <a:ext cx="45815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14587" y="4002689"/>
            <a:ext cx="35575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000500" y="4695632"/>
            <a:ext cx="45434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00400" y="3879498"/>
            <a:ext cx="35147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3749" y="1432224"/>
            <a:ext cx="56484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 defTabSz="685800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0000"/>
                </a:solidFill>
              </a:rPr>
              <a:t>Hiding some important data needs to tradeoff between </a:t>
            </a:r>
            <a:r>
              <a:rPr lang="en-US" sz="2400" b="1" dirty="0">
                <a:solidFill>
                  <a:srgbClr val="FF0000"/>
                </a:solidFill>
              </a:rPr>
              <a:t>privacy</a:t>
            </a:r>
            <a:r>
              <a:rPr lang="en-US" sz="2400" dirty="0">
                <a:solidFill>
                  <a:srgbClr val="000000"/>
                </a:solidFill>
              </a:rPr>
              <a:t> and </a:t>
            </a:r>
            <a:r>
              <a:rPr lang="en-US" sz="2400" b="1" dirty="0">
                <a:solidFill>
                  <a:srgbClr val="FF0000"/>
                </a:solidFill>
              </a:rPr>
              <a:t>utility</a:t>
            </a:r>
            <a:r>
              <a:rPr lang="en-US" sz="2400" dirty="0">
                <a:solidFill>
                  <a:srgbClr val="000000"/>
                </a:solidFill>
              </a:rPr>
              <a:t>.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24"/>
          <a:stretch/>
        </p:blipFill>
        <p:spPr>
          <a:xfrm>
            <a:off x="5045665" y="2357983"/>
            <a:ext cx="3944145" cy="29432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646189" y="4017497"/>
            <a:ext cx="1268617" cy="4385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2400" b="1" dirty="0">
                <a:ln w="12700" cmpd="sng">
                  <a:solidFill>
                    <a:srgbClr val="B19C7D"/>
                  </a:solidFill>
                  <a:prstDash val="solid"/>
                </a:ln>
                <a:gradFill>
                  <a:gsLst>
                    <a:gs pos="0">
                      <a:srgbClr val="B19C7D"/>
                    </a:gs>
                    <a:gs pos="4000">
                      <a:srgbClr val="B19C7D">
                        <a:lumMod val="60000"/>
                        <a:lumOff val="40000"/>
                      </a:srgbClr>
                    </a:gs>
                    <a:gs pos="87000">
                      <a:srgbClr val="B19C7D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Tahoma"/>
              </a:rPr>
              <a:t>Privacy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789679" y="3967871"/>
            <a:ext cx="1079463" cy="4385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2400" b="1" dirty="0">
                <a:ln w="12700" cmpd="sng">
                  <a:solidFill>
                    <a:srgbClr val="B19C7D"/>
                  </a:solidFill>
                  <a:prstDash val="solid"/>
                </a:ln>
                <a:gradFill>
                  <a:gsLst>
                    <a:gs pos="0">
                      <a:srgbClr val="B19C7D"/>
                    </a:gs>
                    <a:gs pos="4000">
                      <a:srgbClr val="B19C7D">
                        <a:lumMod val="60000"/>
                        <a:lumOff val="40000"/>
                      </a:srgbClr>
                    </a:gs>
                    <a:gs pos="87000">
                      <a:srgbClr val="B19C7D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Tahoma"/>
              </a:rPr>
              <a:t>Utility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11378" y="2841918"/>
            <a:ext cx="60418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 defTabSz="685800">
              <a:buFont typeface="Wingdings" panose="05000000000000000000" pitchFamily="2" charset="2"/>
              <a:buChar char="Ø"/>
              <a:defRPr/>
            </a:pPr>
            <a:r>
              <a:rPr lang="en-US" sz="2400" b="1" dirty="0">
                <a:solidFill>
                  <a:srgbClr val="0070C0"/>
                </a:solidFill>
              </a:rPr>
              <a:t> Privacy</a:t>
            </a:r>
            <a:r>
              <a:rPr lang="en-US" sz="2400" b="1" dirty="0">
                <a:solidFill>
                  <a:prstClr val="black"/>
                </a:solidFill>
              </a:rPr>
              <a:t> </a:t>
            </a:r>
            <a:r>
              <a:rPr lang="en-US" sz="2400" b="1" dirty="0">
                <a:solidFill>
                  <a:srgbClr val="0070C0"/>
                </a:solidFill>
              </a:rPr>
              <a:t>preserving techniques:</a:t>
            </a:r>
          </a:p>
          <a:p>
            <a:pPr marL="214313" indent="-214313" defTabSz="685800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</a:rPr>
              <a:t>K-anonymity.</a:t>
            </a:r>
          </a:p>
          <a:p>
            <a:pPr marL="214313" indent="-214313" defTabSz="685800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</a:rPr>
              <a:t>l-diversity.</a:t>
            </a:r>
          </a:p>
          <a:p>
            <a:pPr marL="214313" indent="-214313" defTabSz="685800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</a:rPr>
              <a:t>t-closeness. </a:t>
            </a:r>
          </a:p>
          <a:p>
            <a:pPr marL="214313" indent="-214313" defTabSz="685800"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prstClr val="black"/>
                </a:solidFill>
              </a:rPr>
              <a:t>Differential privacy.</a:t>
            </a:r>
          </a:p>
          <a:p>
            <a:pPr marL="214313" indent="-214313" defTabSz="685800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</a:rPr>
              <a:t>Crypto-based techniques.</a:t>
            </a:r>
          </a:p>
        </p:txBody>
      </p:sp>
    </p:spTree>
    <p:extLst>
      <p:ext uri="{BB962C8B-B14F-4D97-AF65-F5344CB8AC3E}">
        <p14:creationId xmlns:p14="http://schemas.microsoft.com/office/powerpoint/2010/main" val="17754554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685BABB9-B4EC-0843-BDD9-22A4FD57A01E}"/>
              </a:ext>
            </a:extLst>
          </p:cNvPr>
          <p:cNvGrpSpPr/>
          <p:nvPr/>
        </p:nvGrpSpPr>
        <p:grpSpPr>
          <a:xfrm>
            <a:off x="1527415" y="1390327"/>
            <a:ext cx="6145712" cy="2718659"/>
            <a:chOff x="1962976" y="1419982"/>
            <a:chExt cx="8194283" cy="362487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F4F3A64-53EE-CE4F-B008-147A148D0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62976" y="1419982"/>
              <a:ext cx="8135179" cy="3594100"/>
            </a:xfrm>
            <a:prstGeom prst="rect">
              <a:avLst/>
            </a:prstGeom>
          </p:spPr>
        </p:pic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EAABCA6-59F6-6540-9292-4C1EAF6B9FB1}"/>
                </a:ext>
              </a:extLst>
            </p:cNvPr>
            <p:cNvGrpSpPr/>
            <p:nvPr/>
          </p:nvGrpSpPr>
          <p:grpSpPr>
            <a:xfrm>
              <a:off x="9347446" y="4675528"/>
              <a:ext cx="809813" cy="369332"/>
              <a:chOff x="9267686" y="4321314"/>
              <a:chExt cx="809813" cy="369332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0E45ECB5-9A54-8549-A904-1CC57275AF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267686" y="4337878"/>
                <a:ext cx="313635" cy="313635"/>
              </a:xfrm>
              <a:prstGeom prst="rect">
                <a:avLst/>
              </a:prstGeom>
            </p:spPr>
          </p:pic>
          <p:sp>
            <p:nvSpPr>
              <p:cNvPr id="9" name="Rectangle 8">
                <a:hlinkClick r:id="rId5"/>
                <a:extLst>
                  <a:ext uri="{FF2B5EF4-FFF2-40B4-BE49-F238E27FC236}">
                    <a16:creationId xmlns:a16="http://schemas.microsoft.com/office/drawing/2014/main" id="{4E3799E5-8ADB-1145-809A-FC0547DEC5CC}"/>
                  </a:ext>
                </a:extLst>
              </p:cNvPr>
              <p:cNvSpPr/>
              <p:nvPr/>
            </p:nvSpPr>
            <p:spPr>
              <a:xfrm>
                <a:off x="9478617" y="4321314"/>
                <a:ext cx="5988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200" dirty="0"/>
                  <a:t>NIH</a:t>
                </a:r>
              </a:p>
            </p:txBody>
          </p:sp>
        </p:grp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C2C73ADC-FD47-9D4F-943A-2D25F6B1DB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3671" y="1211498"/>
            <a:ext cx="1320338" cy="18861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BF01C46-10F1-C74C-BC6E-811F293F2B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5570" y="1506247"/>
            <a:ext cx="1837689" cy="262527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6F94F63-CCA1-1645-91E4-40BCF0E886B8}"/>
              </a:ext>
            </a:extLst>
          </p:cNvPr>
          <p:cNvSpPr/>
          <p:nvPr/>
        </p:nvSpPr>
        <p:spPr>
          <a:xfrm>
            <a:off x="3101127" y="4157993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Privacy-Preserving </a:t>
            </a:r>
          </a:p>
        </p:txBody>
      </p:sp>
      <p:sp>
        <p:nvSpPr>
          <p:cNvPr id="16" name="Right Arrow 15">
            <a:extLst>
              <a:ext uri="{FF2B5EF4-FFF2-40B4-BE49-F238E27FC236}">
                <a16:creationId xmlns:a16="http://schemas.microsoft.com/office/drawing/2014/main" id="{C397A07F-D99A-FC4E-908D-7CA2A52BED6F}"/>
              </a:ext>
            </a:extLst>
          </p:cNvPr>
          <p:cNvSpPr/>
          <p:nvPr/>
        </p:nvSpPr>
        <p:spPr>
          <a:xfrm>
            <a:off x="4578107" y="4646521"/>
            <a:ext cx="1572158" cy="456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Left Arrow 16">
            <a:extLst>
              <a:ext uri="{FF2B5EF4-FFF2-40B4-BE49-F238E27FC236}">
                <a16:creationId xmlns:a16="http://schemas.microsoft.com/office/drawing/2014/main" id="{4AA0B700-306C-3141-A568-4E0C8522AB14}"/>
              </a:ext>
            </a:extLst>
          </p:cNvPr>
          <p:cNvSpPr/>
          <p:nvPr/>
        </p:nvSpPr>
        <p:spPr>
          <a:xfrm>
            <a:off x="3082870" y="4646521"/>
            <a:ext cx="1495238" cy="45631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B08C841-B689-AF47-A0C9-3F20D460D256}"/>
              </a:ext>
            </a:extLst>
          </p:cNvPr>
          <p:cNvSpPr/>
          <p:nvPr/>
        </p:nvSpPr>
        <p:spPr>
          <a:xfrm>
            <a:off x="1205433" y="4651360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Computing</a:t>
            </a:r>
            <a:endParaRPr lang="en-US" sz="24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9606D71-ED25-D84E-9958-D3D41D245E9D}"/>
              </a:ext>
            </a:extLst>
          </p:cNvPr>
          <p:cNvSpPr/>
          <p:nvPr/>
        </p:nvSpPr>
        <p:spPr>
          <a:xfrm>
            <a:off x="6200195" y="4629848"/>
            <a:ext cx="13789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Sharing</a:t>
            </a:r>
            <a:endParaRPr lang="en-US" sz="24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77AA59-99A9-7741-B9E4-4F5D6B7A9D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11445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17" grpId="0" animBg="1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6F4C15A-027F-BC4E-857B-04E7EFDAE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Differential</a:t>
            </a:r>
            <a:r>
              <a:rPr lang="en-US" sz="45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5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Privacy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1DF2014-7FB1-084C-81D3-C3EC83AAB8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8600" y="2296864"/>
            <a:ext cx="8610600" cy="3026271"/>
          </a:xfr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35BDD36-570E-BB4D-B9B8-A7501F50BA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12</a:t>
            </a:fld>
            <a:endParaRPr lang="en-US" alt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6A8C6CE-ED4B-9549-9B92-1CC5022AD47C}"/>
              </a:ext>
            </a:extLst>
          </p:cNvPr>
          <p:cNvGrpSpPr/>
          <p:nvPr/>
        </p:nvGrpSpPr>
        <p:grpSpPr>
          <a:xfrm>
            <a:off x="1270085" y="4866372"/>
            <a:ext cx="1066203" cy="276999"/>
            <a:chOff x="1693446" y="5345490"/>
            <a:chExt cx="1421604" cy="369332"/>
          </a:xfrm>
        </p:grpSpPr>
        <p:pic>
          <p:nvPicPr>
            <p:cNvPr id="9" name="Picture 8">
              <a:hlinkClick r:id="rId4"/>
              <a:extLst>
                <a:ext uri="{FF2B5EF4-FFF2-40B4-BE49-F238E27FC236}">
                  <a16:creationId xmlns:a16="http://schemas.microsoft.com/office/drawing/2014/main" id="{28B3BA36-472E-DB44-AEFC-09BE084BF4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93446" y="5362054"/>
              <a:ext cx="313635" cy="313635"/>
            </a:xfrm>
            <a:prstGeom prst="rect">
              <a:avLst/>
            </a:prstGeom>
          </p:spPr>
        </p:pic>
        <p:sp>
          <p:nvSpPr>
            <p:cNvPr id="10" name="Rectangle 9">
              <a:hlinkClick r:id="rId6"/>
              <a:extLst>
                <a:ext uri="{FF2B5EF4-FFF2-40B4-BE49-F238E27FC236}">
                  <a16:creationId xmlns:a16="http://schemas.microsoft.com/office/drawing/2014/main" id="{7BB559C8-35B5-B24D-BC36-AA216835EB88}"/>
                </a:ext>
              </a:extLst>
            </p:cNvPr>
            <p:cNvSpPr/>
            <p:nvPr/>
          </p:nvSpPr>
          <p:spPr>
            <a:xfrm>
              <a:off x="1904377" y="5345490"/>
              <a:ext cx="12106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 err="1"/>
                <a:t>cleverhans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93509816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Differential</a:t>
            </a:r>
            <a:r>
              <a:rPr lang="en-US" sz="45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5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Privacy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047846-2A69-7642-B08A-D0476C3A76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13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228600" y="2001512"/>
            <a:ext cx="444352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  <a:p>
            <a:pPr marL="257175" indent="-257175" defTabSz="685800">
              <a:buFont typeface="Wingdings" panose="05000000000000000000" pitchFamily="2" charset="2"/>
              <a:buChar char="Ø"/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43375" y="3007961"/>
            <a:ext cx="27146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43375" y="3221414"/>
            <a:ext cx="26431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86000" y="3809807"/>
            <a:ext cx="32146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14588" y="3902676"/>
            <a:ext cx="34575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0" y="3809807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86000" y="3829492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02619" y="4138420"/>
            <a:ext cx="45815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14587" y="4002689"/>
            <a:ext cx="35575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000500" y="4695632"/>
            <a:ext cx="45434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00400" y="3879498"/>
            <a:ext cx="35147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73988" y="3359762"/>
            <a:ext cx="440537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pt-BR" sz="2100" b="1" dirty="0">
                <a:solidFill>
                  <a:srgbClr val="000000"/>
                </a:solidFill>
              </a:rPr>
              <a:t>Pr[A(</a:t>
            </a:r>
            <a:r>
              <a:rPr lang="pt-BR" sz="2100" b="1" dirty="0" err="1">
                <a:solidFill>
                  <a:srgbClr val="000000"/>
                </a:solidFill>
              </a:rPr>
              <a:t>T</a:t>
            </a:r>
            <a:r>
              <a:rPr lang="pt-BR" sz="2100" b="1" dirty="0">
                <a:solidFill>
                  <a:srgbClr val="000000"/>
                </a:solidFill>
              </a:rPr>
              <a:t>) ∈ O] ≤ </a:t>
            </a:r>
            <a:r>
              <a:rPr lang="pt-BR" sz="2700" b="1" dirty="0">
                <a:solidFill>
                  <a:srgbClr val="FF0000"/>
                </a:solidFill>
              </a:rPr>
              <a:t>eᵋ </a:t>
            </a:r>
            <a:r>
              <a:rPr lang="pt-BR" sz="2100" b="1" dirty="0">
                <a:solidFill>
                  <a:srgbClr val="000000"/>
                </a:solidFill>
              </a:rPr>
              <a:t>Pr[A(T’) ∈ O]</a:t>
            </a:r>
            <a:endParaRPr lang="en-US" sz="2100" b="1" dirty="0">
              <a:solidFill>
                <a:srgbClr val="000000"/>
              </a:solidFill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1310156" y="4122583"/>
            <a:ext cx="1072806" cy="683641"/>
            <a:chOff x="1789043" y="4718019"/>
            <a:chExt cx="1430408" cy="911521"/>
          </a:xfrm>
        </p:grpSpPr>
        <p:sp>
          <p:nvSpPr>
            <p:cNvPr id="25" name="Flowchart: Magnetic Disk 24"/>
            <p:cNvSpPr/>
            <p:nvPr/>
          </p:nvSpPr>
          <p:spPr>
            <a:xfrm>
              <a:off x="1789043" y="5262708"/>
              <a:ext cx="1430407" cy="366832"/>
            </a:xfrm>
            <a:prstGeom prst="flowChartMagneticDisk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  <p:sp>
          <p:nvSpPr>
            <p:cNvPr id="26" name="Flowchart: Magnetic Disk 25"/>
            <p:cNvSpPr/>
            <p:nvPr/>
          </p:nvSpPr>
          <p:spPr>
            <a:xfrm>
              <a:off x="1789043" y="4718019"/>
              <a:ext cx="1430408" cy="366832"/>
            </a:xfrm>
            <a:prstGeom prst="flowChartMagneticDisk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  <p:sp>
          <p:nvSpPr>
            <p:cNvPr id="27" name="Flowchart: Magnetic Disk 26"/>
            <p:cNvSpPr/>
            <p:nvPr/>
          </p:nvSpPr>
          <p:spPr>
            <a:xfrm>
              <a:off x="1789043" y="4909654"/>
              <a:ext cx="1430407" cy="366832"/>
            </a:xfrm>
            <a:prstGeom prst="flowChartMagneticDisk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  <p:sp>
          <p:nvSpPr>
            <p:cNvPr id="28" name="Flowchart: Magnetic Disk 27"/>
            <p:cNvSpPr/>
            <p:nvPr/>
          </p:nvSpPr>
          <p:spPr>
            <a:xfrm>
              <a:off x="1789043" y="5104096"/>
              <a:ext cx="1430407" cy="366832"/>
            </a:xfrm>
            <a:prstGeom prst="flowChartMagneticDisk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</p:grpSp>
      <p:sp>
        <p:nvSpPr>
          <p:cNvPr id="45" name="Rectangle 44"/>
          <p:cNvSpPr/>
          <p:nvPr/>
        </p:nvSpPr>
        <p:spPr>
          <a:xfrm>
            <a:off x="4957762" y="5160731"/>
            <a:ext cx="358623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en-US" sz="1500" b="1" dirty="0">
                <a:solidFill>
                  <a:prstClr val="black"/>
                </a:solidFill>
              </a:rPr>
              <a:t>Bounded Differential Privacy (BDP)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36768" y="5179228"/>
            <a:ext cx="3853940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en-US" sz="1500" b="1" dirty="0">
                <a:solidFill>
                  <a:prstClr val="black"/>
                </a:solidFill>
              </a:rPr>
              <a:t>Unbounded Differential Privacy (UDP)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696421" y="4858304"/>
            <a:ext cx="29046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pt-BR" sz="1350" b="1" dirty="0">
                <a:solidFill>
                  <a:srgbClr val="000000"/>
                </a:solidFill>
                <a:latin typeface="Tahoma"/>
              </a:rPr>
              <a:t>T</a:t>
            </a:r>
            <a:endParaRPr lang="en-US" sz="1350" dirty="0">
              <a:solidFill>
                <a:prstClr val="black"/>
              </a:solidFill>
              <a:latin typeface="Tahoma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002484" y="4869417"/>
            <a:ext cx="33855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pt-BR" sz="1350" b="1" dirty="0">
                <a:solidFill>
                  <a:srgbClr val="000000"/>
                </a:solidFill>
                <a:latin typeface="Tahoma"/>
              </a:rPr>
              <a:t>T’</a:t>
            </a:r>
            <a:endParaRPr lang="en-US" sz="1350" dirty="0">
              <a:solidFill>
                <a:prstClr val="black"/>
              </a:solidFill>
              <a:latin typeface="Tahoma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7148196" y="4835230"/>
            <a:ext cx="33855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pt-BR" sz="1350" b="1" dirty="0">
                <a:solidFill>
                  <a:srgbClr val="000000"/>
                </a:solidFill>
                <a:latin typeface="Tahoma"/>
              </a:rPr>
              <a:t>T’</a:t>
            </a:r>
            <a:endParaRPr lang="en-US" sz="1350" dirty="0">
              <a:solidFill>
                <a:prstClr val="black"/>
              </a:solidFill>
              <a:latin typeface="Tahoma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5584990" y="4844631"/>
            <a:ext cx="29046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pt-BR" sz="1350" b="1" dirty="0">
                <a:solidFill>
                  <a:srgbClr val="000000"/>
                </a:solidFill>
                <a:latin typeface="Tahoma"/>
              </a:rPr>
              <a:t>T</a:t>
            </a:r>
            <a:endParaRPr lang="en-US" sz="1350" dirty="0">
              <a:solidFill>
                <a:prstClr val="black"/>
              </a:solidFill>
              <a:latin typeface="Tahoma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51A2D0F-A9B2-1F4F-9942-DD12AA5E43F4}"/>
              </a:ext>
            </a:extLst>
          </p:cNvPr>
          <p:cNvGrpSpPr/>
          <p:nvPr/>
        </p:nvGrpSpPr>
        <p:grpSpPr>
          <a:xfrm>
            <a:off x="2590220" y="3944271"/>
            <a:ext cx="1072805" cy="860186"/>
            <a:chOff x="3453626" y="4116028"/>
            <a:chExt cx="1430407" cy="1146915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BAF87F91-FF63-AD40-B47D-C5960D50E45F}"/>
                </a:ext>
              </a:extLst>
            </p:cNvPr>
            <p:cNvGrpSpPr/>
            <p:nvPr/>
          </p:nvGrpSpPr>
          <p:grpSpPr>
            <a:xfrm>
              <a:off x="3453626" y="4352599"/>
              <a:ext cx="1430407" cy="910344"/>
              <a:chOff x="1789043" y="4719196"/>
              <a:chExt cx="1430407" cy="910344"/>
            </a:xfrm>
          </p:grpSpPr>
          <p:sp>
            <p:nvSpPr>
              <p:cNvPr id="57" name="Flowchart: Magnetic Disk 24">
                <a:extLst>
                  <a:ext uri="{FF2B5EF4-FFF2-40B4-BE49-F238E27FC236}">
                    <a16:creationId xmlns:a16="http://schemas.microsoft.com/office/drawing/2014/main" id="{634AD508-0C3F-F94E-8770-6371C883B6C6}"/>
                  </a:ext>
                </a:extLst>
              </p:cNvPr>
              <p:cNvSpPr/>
              <p:nvPr/>
            </p:nvSpPr>
            <p:spPr>
              <a:xfrm>
                <a:off x="1789043" y="5262708"/>
                <a:ext cx="1430407" cy="366832"/>
              </a:xfrm>
              <a:prstGeom prst="flowChartMagneticDisk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algn="just" defTabSz="685800">
                  <a:defRPr/>
                </a:pPr>
                <a:endParaRPr lang="en-US" sz="300" b="1" dirty="0">
                  <a:solidFill>
                    <a:srgbClr val="E19825">
                      <a:lumMod val="50000"/>
                    </a:srgbClr>
                  </a:solidFill>
                  <a:latin typeface="europa"/>
                </a:endParaRPr>
              </a:p>
            </p:txBody>
          </p:sp>
          <p:sp>
            <p:nvSpPr>
              <p:cNvPr id="58" name="Flowchart: Magnetic Disk 25">
                <a:extLst>
                  <a:ext uri="{FF2B5EF4-FFF2-40B4-BE49-F238E27FC236}">
                    <a16:creationId xmlns:a16="http://schemas.microsoft.com/office/drawing/2014/main" id="{821D2B34-1C73-7D43-951D-8C9C5ECD5795}"/>
                  </a:ext>
                </a:extLst>
              </p:cNvPr>
              <p:cNvSpPr/>
              <p:nvPr/>
            </p:nvSpPr>
            <p:spPr>
              <a:xfrm>
                <a:off x="1789043" y="4719196"/>
                <a:ext cx="1422383" cy="366832"/>
              </a:xfrm>
              <a:prstGeom prst="flowChartMagneticDisk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algn="just" defTabSz="685800">
                  <a:defRPr/>
                </a:pPr>
                <a:endParaRPr lang="en-US" sz="300" b="1" dirty="0">
                  <a:solidFill>
                    <a:srgbClr val="E19825">
                      <a:lumMod val="50000"/>
                    </a:srgbClr>
                  </a:solidFill>
                  <a:latin typeface="europa"/>
                </a:endParaRPr>
              </a:p>
            </p:txBody>
          </p:sp>
          <p:sp>
            <p:nvSpPr>
              <p:cNvPr id="59" name="Flowchart: Magnetic Disk 26">
                <a:extLst>
                  <a:ext uri="{FF2B5EF4-FFF2-40B4-BE49-F238E27FC236}">
                    <a16:creationId xmlns:a16="http://schemas.microsoft.com/office/drawing/2014/main" id="{A45BFFC5-871B-674F-B19C-E929B65F8A5A}"/>
                  </a:ext>
                </a:extLst>
              </p:cNvPr>
              <p:cNvSpPr/>
              <p:nvPr/>
            </p:nvSpPr>
            <p:spPr>
              <a:xfrm>
                <a:off x="1789043" y="4909653"/>
                <a:ext cx="1430407" cy="366832"/>
              </a:xfrm>
              <a:prstGeom prst="flowChartMagneticDisk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algn="just" defTabSz="685800">
                  <a:defRPr/>
                </a:pPr>
                <a:endParaRPr lang="en-US" sz="300" b="1" dirty="0">
                  <a:solidFill>
                    <a:srgbClr val="E19825">
                      <a:lumMod val="50000"/>
                    </a:srgbClr>
                  </a:solidFill>
                  <a:latin typeface="europa"/>
                </a:endParaRPr>
              </a:p>
            </p:txBody>
          </p:sp>
          <p:sp>
            <p:nvSpPr>
              <p:cNvPr id="60" name="Flowchart: Magnetic Disk 27">
                <a:extLst>
                  <a:ext uri="{FF2B5EF4-FFF2-40B4-BE49-F238E27FC236}">
                    <a16:creationId xmlns:a16="http://schemas.microsoft.com/office/drawing/2014/main" id="{6A008A40-1462-9C40-8013-03123D45525E}"/>
                  </a:ext>
                </a:extLst>
              </p:cNvPr>
              <p:cNvSpPr/>
              <p:nvPr/>
            </p:nvSpPr>
            <p:spPr>
              <a:xfrm>
                <a:off x="1789043" y="5104096"/>
                <a:ext cx="1430407" cy="366832"/>
              </a:xfrm>
              <a:prstGeom prst="flowChartMagneticDisk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algn="just" defTabSz="685800">
                  <a:defRPr/>
                </a:pPr>
                <a:endParaRPr lang="en-US" sz="300" b="1" dirty="0">
                  <a:solidFill>
                    <a:srgbClr val="E19825">
                      <a:lumMod val="50000"/>
                    </a:srgbClr>
                  </a:solidFill>
                  <a:latin typeface="europa"/>
                </a:endParaRPr>
              </a:p>
            </p:txBody>
          </p:sp>
        </p:grpSp>
        <p:sp>
          <p:nvSpPr>
            <p:cNvPr id="55" name="Flowchart: Magnetic Disk 32">
              <a:extLst>
                <a:ext uri="{FF2B5EF4-FFF2-40B4-BE49-F238E27FC236}">
                  <a16:creationId xmlns:a16="http://schemas.microsoft.com/office/drawing/2014/main" id="{DFB1771A-C7B1-074D-AB0E-6B0B1E74B421}"/>
                </a:ext>
              </a:extLst>
            </p:cNvPr>
            <p:cNvSpPr/>
            <p:nvPr/>
          </p:nvSpPr>
          <p:spPr>
            <a:xfrm>
              <a:off x="3453626" y="4116028"/>
              <a:ext cx="1430407" cy="366832"/>
            </a:xfrm>
            <a:prstGeom prst="flowChartMagneticDisk">
              <a:avLst/>
            </a:prstGeom>
            <a:solidFill>
              <a:srgbClr val="00B05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451649D2-4985-4444-B535-34C5E509AA39}"/>
              </a:ext>
            </a:extLst>
          </p:cNvPr>
          <p:cNvGrpSpPr/>
          <p:nvPr/>
        </p:nvGrpSpPr>
        <p:grpSpPr>
          <a:xfrm>
            <a:off x="6683472" y="4035632"/>
            <a:ext cx="1072805" cy="713112"/>
            <a:chOff x="1789043" y="4678724"/>
            <a:chExt cx="1430407" cy="950816"/>
          </a:xfrm>
        </p:grpSpPr>
        <p:sp>
          <p:nvSpPr>
            <p:cNvPr id="62" name="Flowchart: Magnetic Disk 35">
              <a:extLst>
                <a:ext uri="{FF2B5EF4-FFF2-40B4-BE49-F238E27FC236}">
                  <a16:creationId xmlns:a16="http://schemas.microsoft.com/office/drawing/2014/main" id="{43F99755-CFD5-DC47-A913-A394B6878725}"/>
                </a:ext>
              </a:extLst>
            </p:cNvPr>
            <p:cNvSpPr/>
            <p:nvPr/>
          </p:nvSpPr>
          <p:spPr>
            <a:xfrm>
              <a:off x="1789043" y="5262708"/>
              <a:ext cx="1430407" cy="366832"/>
            </a:xfrm>
            <a:prstGeom prst="flowChartMagneticDisk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  <p:sp>
          <p:nvSpPr>
            <p:cNvPr id="63" name="Flowchart: Magnetic Disk 36">
              <a:extLst>
                <a:ext uri="{FF2B5EF4-FFF2-40B4-BE49-F238E27FC236}">
                  <a16:creationId xmlns:a16="http://schemas.microsoft.com/office/drawing/2014/main" id="{02372247-4F2B-F349-93D9-79F38956E887}"/>
                </a:ext>
              </a:extLst>
            </p:cNvPr>
            <p:cNvSpPr/>
            <p:nvPr/>
          </p:nvSpPr>
          <p:spPr>
            <a:xfrm>
              <a:off x="1789044" y="4678724"/>
              <a:ext cx="1430406" cy="366832"/>
            </a:xfrm>
            <a:prstGeom prst="flowChartMagneticDisk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  <p:sp>
          <p:nvSpPr>
            <p:cNvPr id="64" name="Flowchart: Magnetic Disk 37">
              <a:extLst>
                <a:ext uri="{FF2B5EF4-FFF2-40B4-BE49-F238E27FC236}">
                  <a16:creationId xmlns:a16="http://schemas.microsoft.com/office/drawing/2014/main" id="{A8346807-5B1B-9C48-9E43-6FB402FEC850}"/>
                </a:ext>
              </a:extLst>
            </p:cNvPr>
            <p:cNvSpPr/>
            <p:nvPr/>
          </p:nvSpPr>
          <p:spPr>
            <a:xfrm>
              <a:off x="1789043" y="4909653"/>
              <a:ext cx="1430407" cy="366832"/>
            </a:xfrm>
            <a:prstGeom prst="flowChartMagneticDisk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  <p:sp>
          <p:nvSpPr>
            <p:cNvPr id="65" name="Flowchart: Magnetic Disk 38">
              <a:extLst>
                <a:ext uri="{FF2B5EF4-FFF2-40B4-BE49-F238E27FC236}">
                  <a16:creationId xmlns:a16="http://schemas.microsoft.com/office/drawing/2014/main" id="{ECB7448F-545C-7540-BFAC-033C802E5B42}"/>
                </a:ext>
              </a:extLst>
            </p:cNvPr>
            <p:cNvSpPr/>
            <p:nvPr/>
          </p:nvSpPr>
          <p:spPr>
            <a:xfrm>
              <a:off x="1789043" y="5104096"/>
              <a:ext cx="1430407" cy="366832"/>
            </a:xfrm>
            <a:prstGeom prst="flowChartMagneticDisk">
              <a:avLst/>
            </a:prstGeom>
            <a:solidFill>
              <a:srgbClr val="00B05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5AA30682-D283-684A-AA9F-8201AA515331}"/>
              </a:ext>
            </a:extLst>
          </p:cNvPr>
          <p:cNvGrpSpPr/>
          <p:nvPr/>
        </p:nvGrpSpPr>
        <p:grpSpPr>
          <a:xfrm>
            <a:off x="5142880" y="4045590"/>
            <a:ext cx="1072805" cy="713112"/>
            <a:chOff x="1789043" y="4678724"/>
            <a:chExt cx="1430407" cy="950816"/>
          </a:xfrm>
        </p:grpSpPr>
        <p:sp>
          <p:nvSpPr>
            <p:cNvPr id="67" name="Flowchart: Magnetic Disk 35">
              <a:extLst>
                <a:ext uri="{FF2B5EF4-FFF2-40B4-BE49-F238E27FC236}">
                  <a16:creationId xmlns:a16="http://schemas.microsoft.com/office/drawing/2014/main" id="{666CC947-398E-9844-A5E0-E309F6EBABC1}"/>
                </a:ext>
              </a:extLst>
            </p:cNvPr>
            <p:cNvSpPr/>
            <p:nvPr/>
          </p:nvSpPr>
          <p:spPr>
            <a:xfrm>
              <a:off x="1789043" y="5262708"/>
              <a:ext cx="1430407" cy="366832"/>
            </a:xfrm>
            <a:prstGeom prst="flowChartMagneticDisk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  <p:sp>
          <p:nvSpPr>
            <p:cNvPr id="68" name="Flowchart: Magnetic Disk 36">
              <a:extLst>
                <a:ext uri="{FF2B5EF4-FFF2-40B4-BE49-F238E27FC236}">
                  <a16:creationId xmlns:a16="http://schemas.microsoft.com/office/drawing/2014/main" id="{3E03DF2A-CC04-A846-B9AB-741B56A7674C}"/>
                </a:ext>
              </a:extLst>
            </p:cNvPr>
            <p:cNvSpPr/>
            <p:nvPr/>
          </p:nvSpPr>
          <p:spPr>
            <a:xfrm>
              <a:off x="1789044" y="4678724"/>
              <a:ext cx="1430406" cy="366832"/>
            </a:xfrm>
            <a:prstGeom prst="flowChartMagneticDisk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  <p:sp>
          <p:nvSpPr>
            <p:cNvPr id="69" name="Flowchart: Magnetic Disk 37">
              <a:extLst>
                <a:ext uri="{FF2B5EF4-FFF2-40B4-BE49-F238E27FC236}">
                  <a16:creationId xmlns:a16="http://schemas.microsoft.com/office/drawing/2014/main" id="{C28074F7-1207-C94B-8789-5698A5827A71}"/>
                </a:ext>
              </a:extLst>
            </p:cNvPr>
            <p:cNvSpPr/>
            <p:nvPr/>
          </p:nvSpPr>
          <p:spPr>
            <a:xfrm>
              <a:off x="1789043" y="4909653"/>
              <a:ext cx="1430407" cy="366832"/>
            </a:xfrm>
            <a:prstGeom prst="flowChartMagneticDisk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  <p:sp>
          <p:nvSpPr>
            <p:cNvPr id="70" name="Flowchart: Magnetic Disk 38">
              <a:extLst>
                <a:ext uri="{FF2B5EF4-FFF2-40B4-BE49-F238E27FC236}">
                  <a16:creationId xmlns:a16="http://schemas.microsoft.com/office/drawing/2014/main" id="{AAF40AF0-C974-4E48-9345-AAA0C4C3C032}"/>
                </a:ext>
              </a:extLst>
            </p:cNvPr>
            <p:cNvSpPr/>
            <p:nvPr/>
          </p:nvSpPr>
          <p:spPr>
            <a:xfrm>
              <a:off x="1789043" y="5104096"/>
              <a:ext cx="1430407" cy="366832"/>
            </a:xfrm>
            <a:prstGeom prst="flowChartMagneticDisk">
              <a:avLst/>
            </a:prstGeom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95EEB3D-4B24-1945-99D2-557F64DC93FC}"/>
              </a:ext>
            </a:extLst>
          </p:cNvPr>
          <p:cNvGrpSpPr/>
          <p:nvPr/>
        </p:nvGrpSpPr>
        <p:grpSpPr>
          <a:xfrm>
            <a:off x="258390" y="3876639"/>
            <a:ext cx="5574325" cy="2107992"/>
            <a:chOff x="344519" y="4025851"/>
            <a:chExt cx="7432433" cy="2810655"/>
          </a:xfrm>
        </p:grpSpPr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ECDF17F1-288F-1144-BA9C-301898A190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81330" y="4025851"/>
              <a:ext cx="3595622" cy="2723044"/>
            </a:xfrm>
            <a:prstGeom prst="rect">
              <a:avLst/>
            </a:prstGeom>
          </p:spPr>
        </p:pic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40042DD6-3C94-A340-B7F7-A718D164B77F}"/>
                </a:ext>
              </a:extLst>
            </p:cNvPr>
            <p:cNvGrpSpPr/>
            <p:nvPr/>
          </p:nvGrpSpPr>
          <p:grpSpPr>
            <a:xfrm>
              <a:off x="344519" y="6336334"/>
              <a:ext cx="6265831" cy="500172"/>
              <a:chOff x="-2380944" y="5345490"/>
              <a:chExt cx="6265831" cy="500172"/>
            </a:xfrm>
          </p:grpSpPr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8408311B-E588-2D49-9B40-0D19737E2556}"/>
                  </a:ext>
                </a:extLst>
              </p:cNvPr>
              <p:cNvGrpSpPr/>
              <p:nvPr/>
            </p:nvGrpSpPr>
            <p:grpSpPr>
              <a:xfrm>
                <a:off x="-2380944" y="5345490"/>
                <a:ext cx="4531629" cy="463769"/>
                <a:chOff x="-2380944" y="5345490"/>
                <a:chExt cx="4531629" cy="463769"/>
              </a:xfrm>
            </p:grpSpPr>
            <p:pic>
              <p:nvPicPr>
                <p:cNvPr id="76" name="Picture 75">
                  <a:hlinkClick r:id="rId4"/>
                  <a:extLst>
                    <a:ext uri="{FF2B5EF4-FFF2-40B4-BE49-F238E27FC236}">
                      <a16:creationId xmlns:a16="http://schemas.microsoft.com/office/drawing/2014/main" id="{DEBFFC81-D96F-7D46-B462-FA3D94EE005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-2380944" y="5541056"/>
                  <a:ext cx="268203" cy="268203"/>
                </a:xfrm>
                <a:prstGeom prst="rect">
                  <a:avLst/>
                </a:prstGeom>
              </p:spPr>
            </p:pic>
            <p:sp>
              <p:nvSpPr>
                <p:cNvPr id="77" name="Rectangle 76">
                  <a:hlinkClick r:id="rId6"/>
                  <a:extLst>
                    <a:ext uri="{FF2B5EF4-FFF2-40B4-BE49-F238E27FC236}">
                      <a16:creationId xmlns:a16="http://schemas.microsoft.com/office/drawing/2014/main" id="{800C2E3B-349C-904D-A7D6-D0C9F10629F0}"/>
                    </a:ext>
                  </a:extLst>
                </p:cNvPr>
                <p:cNvSpPr/>
                <p:nvPr/>
              </p:nvSpPr>
              <p:spPr>
                <a:xfrm>
                  <a:off x="1904377" y="5345490"/>
                  <a:ext cx="246308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endParaRPr lang="en-US" sz="1200" dirty="0"/>
                </a:p>
              </p:txBody>
            </p:sp>
          </p:grp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DDC0ABEB-0000-F640-83ED-9D5B46A93229}"/>
                  </a:ext>
                </a:extLst>
              </p:cNvPr>
              <p:cNvSpPr/>
              <p:nvPr/>
            </p:nvSpPr>
            <p:spPr>
              <a:xfrm>
                <a:off x="-2211113" y="5507106"/>
                <a:ext cx="6096000" cy="33855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en-US" sz="1050" dirty="0">
                    <a:solidFill>
                      <a:srgbClr val="222222"/>
                    </a:solidFill>
                  </a:rPr>
                  <a:t>Liu, et al. </a:t>
                </a:r>
                <a:r>
                  <a:rPr lang="en-US" sz="1050" i="1" dirty="0">
                    <a:solidFill>
                      <a:srgbClr val="222222"/>
                    </a:solidFill>
                  </a:rPr>
                  <a:t>Applied Sciences</a:t>
                </a:r>
                <a:r>
                  <a:rPr lang="en-US" sz="1050" dirty="0">
                    <a:solidFill>
                      <a:srgbClr val="222222"/>
                    </a:solidFill>
                  </a:rPr>
                  <a:t> (2018)</a:t>
                </a:r>
                <a:endParaRPr lang="en-US" sz="1050" dirty="0"/>
              </a:p>
            </p:txBody>
          </p:sp>
        </p:grp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A5A42896-7FB5-304E-80E1-344755B820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4948"/>
            <a:ext cx="9144000" cy="235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9415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5" grpId="0"/>
      <p:bldP spid="45" grpId="1"/>
      <p:bldP spid="46" grpId="0"/>
      <p:bldP spid="46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8600" y="2001512"/>
            <a:ext cx="444352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  <a:p>
            <a:pPr marL="257175" indent="-257175" defTabSz="685800">
              <a:buFont typeface="Wingdings" panose="05000000000000000000" pitchFamily="2" charset="2"/>
              <a:buChar char="Ø"/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43375" y="3007961"/>
            <a:ext cx="27146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43375" y="3221414"/>
            <a:ext cx="26431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14587" y="3851108"/>
            <a:ext cx="32146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43163" y="4002689"/>
            <a:ext cx="34575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0" y="3809807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86000" y="3829492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02619" y="4138420"/>
            <a:ext cx="45815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14587" y="4002689"/>
            <a:ext cx="35575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814521" y="4695374"/>
            <a:ext cx="45434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00400" y="3879498"/>
            <a:ext cx="35147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3" name="Can 22"/>
          <p:cNvSpPr/>
          <p:nvPr/>
        </p:nvSpPr>
        <p:spPr>
          <a:xfrm>
            <a:off x="469628" y="3176932"/>
            <a:ext cx="1068136" cy="913703"/>
          </a:xfrm>
          <a:prstGeom prst="can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409" y="4416489"/>
            <a:ext cx="1037934" cy="877900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864394" y="3497199"/>
            <a:ext cx="328613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2400" dirty="0">
                <a:ln w="0"/>
                <a:solidFill>
                  <a:srgbClr val="A5300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/>
              </a:rPr>
              <a:t>T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47749" y="4714875"/>
            <a:ext cx="445294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2400" dirty="0">
                <a:ln w="0"/>
                <a:solidFill>
                  <a:srgbClr val="A5300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/>
              </a:rPr>
              <a:t>T’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99" y="3497199"/>
            <a:ext cx="1354932" cy="1354932"/>
          </a:xfrm>
          <a:prstGeom prst="rect">
            <a:avLst/>
          </a:prstGeom>
        </p:spPr>
      </p:pic>
      <p:sp>
        <p:nvSpPr>
          <p:cNvPr id="28" name="Rounded Rectangle 27"/>
          <p:cNvSpPr/>
          <p:nvPr/>
        </p:nvSpPr>
        <p:spPr>
          <a:xfrm>
            <a:off x="5379780" y="4361326"/>
            <a:ext cx="685800" cy="153233"/>
          </a:xfrm>
          <a:prstGeom prst="round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38508" y="4796694"/>
            <a:ext cx="1534716" cy="80791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2400" dirty="0">
                <a:ln w="0"/>
                <a:solidFill>
                  <a:srgbClr val="A5300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/>
              </a:rPr>
              <a:t>DP Interface</a:t>
            </a:r>
          </a:p>
        </p:txBody>
      </p:sp>
      <p:cxnSp>
        <p:nvCxnSpPr>
          <p:cNvPr id="32" name="Straight Arrow Connector 31"/>
          <p:cNvCxnSpPr>
            <a:cxnSpLocks/>
            <a:stCxn id="23" idx="4"/>
          </p:cNvCxnSpPr>
          <p:nvPr/>
        </p:nvCxnSpPr>
        <p:spPr>
          <a:xfrm>
            <a:off x="1537764" y="3633784"/>
            <a:ext cx="748235" cy="45685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24" idx="3"/>
          </p:cNvCxnSpPr>
          <p:nvPr/>
        </p:nvCxnSpPr>
        <p:spPr>
          <a:xfrm flipV="1">
            <a:off x="1575343" y="4468337"/>
            <a:ext cx="710657" cy="38710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4523" y="3366266"/>
            <a:ext cx="851711" cy="811270"/>
          </a:xfrm>
          <a:prstGeom prst="rect">
            <a:avLst/>
          </a:prstGeom>
        </p:spPr>
      </p:pic>
      <p:cxnSp>
        <p:nvCxnSpPr>
          <p:cNvPr id="37" name="Straight Arrow Connector 36"/>
          <p:cNvCxnSpPr/>
          <p:nvPr/>
        </p:nvCxnSpPr>
        <p:spPr>
          <a:xfrm flipH="1">
            <a:off x="3683793" y="3813278"/>
            <a:ext cx="1507867" cy="223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4348697" y="3369759"/>
            <a:ext cx="328613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2400" dirty="0">
                <a:ln w="0"/>
                <a:solidFill>
                  <a:srgbClr val="A5300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/>
              </a:rPr>
              <a:t>Q</a:t>
            </a:r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3673224" y="4370414"/>
            <a:ext cx="18274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5607844" y="4156178"/>
            <a:ext cx="2747424" cy="80791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2400" dirty="0">
                <a:ln w="0"/>
                <a:solidFill>
                  <a:srgbClr val="A5300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/>
              </a:rPr>
              <a:t>A(T)= Q(T) + </a:t>
            </a:r>
            <a:r>
              <a:rPr lang="en-US" sz="2400" dirty="0">
                <a:solidFill>
                  <a:srgbClr val="A5300F"/>
                </a:solidFill>
                <a:latin typeface="Tahoma"/>
              </a:rPr>
              <a:t>𝛅</a:t>
            </a:r>
            <a:r>
              <a:rPr lang="en-US" sz="2400" dirty="0">
                <a:ln w="0"/>
                <a:solidFill>
                  <a:srgbClr val="A5300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/>
              </a:rPr>
              <a:t>1</a:t>
            </a:r>
            <a:endParaRPr lang="el-GR" sz="2400" dirty="0">
              <a:ln w="0"/>
              <a:solidFill>
                <a:srgbClr val="A5300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/>
            </a:endParaRPr>
          </a:p>
          <a:p>
            <a:pPr algn="ctr" defTabSz="685800">
              <a:defRPr/>
            </a:pPr>
            <a:endParaRPr lang="en-US" sz="2400" dirty="0">
              <a:ln w="0"/>
              <a:solidFill>
                <a:srgbClr val="A5300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/>
            </a:endParaRPr>
          </a:p>
        </p:txBody>
      </p:sp>
      <p:cxnSp>
        <p:nvCxnSpPr>
          <p:cNvPr id="46" name="Straight Arrow Connector 45"/>
          <p:cNvCxnSpPr/>
          <p:nvPr/>
        </p:nvCxnSpPr>
        <p:spPr>
          <a:xfrm>
            <a:off x="3673224" y="4714875"/>
            <a:ext cx="18274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5559950" y="4483852"/>
            <a:ext cx="2717517" cy="80791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2400" dirty="0">
                <a:ln w="0"/>
                <a:solidFill>
                  <a:srgbClr val="A5300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/>
              </a:rPr>
              <a:t> A(T)= Q(T’) + </a:t>
            </a:r>
            <a:r>
              <a:rPr lang="en-US" sz="2400" dirty="0">
                <a:solidFill>
                  <a:srgbClr val="A5300F"/>
                </a:solidFill>
                <a:latin typeface="Tahoma"/>
              </a:rPr>
              <a:t>𝛅</a:t>
            </a:r>
            <a:r>
              <a:rPr lang="en-US" sz="2400" dirty="0">
                <a:ln w="0"/>
                <a:solidFill>
                  <a:srgbClr val="A5300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/>
              </a:rPr>
              <a:t>2</a:t>
            </a:r>
            <a:endParaRPr lang="el-GR" sz="2400" dirty="0">
              <a:ln w="0"/>
              <a:solidFill>
                <a:srgbClr val="A5300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/>
            </a:endParaRPr>
          </a:p>
          <a:p>
            <a:pPr algn="ctr" defTabSz="685800">
              <a:defRPr/>
            </a:pPr>
            <a:endParaRPr lang="en-US" sz="2400" dirty="0">
              <a:ln w="0"/>
              <a:solidFill>
                <a:srgbClr val="A5300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E160822-C2A0-2E45-AC77-77034D742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Laplace Perturbation Mechanism (LPM)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57EDBCF-D76D-7A45-8848-4E249169FF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656" y="499407"/>
            <a:ext cx="8610600" cy="4876800"/>
          </a:xfrm>
        </p:spPr>
        <p:txBody>
          <a:bodyPr/>
          <a:lstStyle/>
          <a:p>
            <a:endParaRPr lang="en-US" dirty="0"/>
          </a:p>
          <a:p>
            <a:pPr defTabSz="685800">
              <a:defRPr/>
            </a:pPr>
            <a:endParaRPr lang="en-US" b="1" dirty="0">
              <a:solidFill>
                <a:srgbClr val="000000"/>
              </a:solidFill>
            </a:endParaRPr>
          </a:p>
          <a:p>
            <a:pPr defTabSz="685800">
              <a:defRPr/>
            </a:pPr>
            <a:r>
              <a:rPr lang="en-US" b="1" dirty="0">
                <a:solidFill>
                  <a:srgbClr val="000000"/>
                </a:solidFill>
              </a:rPr>
              <a:t>Q(T) + 𝛅</a:t>
            </a:r>
            <a:r>
              <a:rPr lang="en-US" dirty="0">
                <a:solidFill>
                  <a:srgbClr val="000000"/>
                </a:solidFill>
              </a:rPr>
              <a:t> where </a:t>
            </a:r>
            <a:r>
              <a:rPr lang="en-US" b="1" dirty="0">
                <a:solidFill>
                  <a:srgbClr val="000000"/>
                </a:solidFill>
              </a:rPr>
              <a:t> 𝛅</a:t>
            </a:r>
            <a:r>
              <a:rPr lang="en-US" dirty="0">
                <a:solidFill>
                  <a:srgbClr val="000000"/>
                </a:solidFill>
              </a:rPr>
              <a:t>  is drawn from a Laplace distribution with mean 0 and scale  ΔQ/Ԑ</a:t>
            </a:r>
          </a:p>
          <a:p>
            <a:pPr defTabSz="685800">
              <a:defRPr/>
            </a:pPr>
            <a:r>
              <a:rPr lang="en-US" dirty="0">
                <a:solidFill>
                  <a:srgbClr val="000000"/>
                </a:solidFill>
              </a:rPr>
              <a:t>ΔQ : query global sensitivity</a:t>
            </a:r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0D86E5-2FB7-AF42-9895-B0F0CCD3112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821384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5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Differential Privacy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7D63E3-5792-D842-B813-27F7E7E87F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15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228600" y="2001512"/>
            <a:ext cx="444352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  <a:p>
            <a:pPr marL="257175" indent="-257175" defTabSz="685800">
              <a:buFont typeface="Wingdings" panose="05000000000000000000" pitchFamily="2" charset="2"/>
              <a:buChar char="Ø"/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000500" y="4695632"/>
            <a:ext cx="45434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CE65CE6-A21E-1E41-A2A4-90BC7BE2F94B}"/>
              </a:ext>
            </a:extLst>
          </p:cNvPr>
          <p:cNvGrpSpPr/>
          <p:nvPr/>
        </p:nvGrpSpPr>
        <p:grpSpPr>
          <a:xfrm>
            <a:off x="542804" y="1557073"/>
            <a:ext cx="3595827" cy="1513697"/>
            <a:chOff x="333375" y="905913"/>
            <a:chExt cx="4794436" cy="2018263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034BA863-79C4-F341-9127-234BF7CADC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3704"/>
            <a:stretch/>
          </p:blipFill>
          <p:spPr>
            <a:xfrm>
              <a:off x="333375" y="1525682"/>
              <a:ext cx="4375465" cy="139849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66A13E8-1D35-1A46-8AA6-7E1ED0F1AC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30599" y="905913"/>
              <a:ext cx="1597212" cy="1597212"/>
            </a:xfrm>
            <a:prstGeom prst="rect">
              <a:avLst/>
            </a:prstGeom>
          </p:spPr>
        </p:pic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B464D687-2D77-4443-B7C5-187D6E2D602D}"/>
              </a:ext>
            </a:extLst>
          </p:cNvPr>
          <p:cNvSpPr/>
          <p:nvPr/>
        </p:nvSpPr>
        <p:spPr>
          <a:xfrm>
            <a:off x="1065158" y="3126621"/>
            <a:ext cx="31053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hlinkClick r:id="rId5"/>
              </a:rPr>
              <a:t>Google Developer (2019)</a:t>
            </a:r>
            <a:endParaRPr lang="en-US" b="1" dirty="0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F575D3E-0D6A-294A-B41B-5FAE0A83B01C}"/>
              </a:ext>
            </a:extLst>
          </p:cNvPr>
          <p:cNvGrpSpPr/>
          <p:nvPr/>
        </p:nvGrpSpPr>
        <p:grpSpPr>
          <a:xfrm>
            <a:off x="4951880" y="1750633"/>
            <a:ext cx="3926964" cy="1849195"/>
            <a:chOff x="6602507" y="1191176"/>
            <a:chExt cx="5235952" cy="2465594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B4F18B38-C32A-EA43-8323-59D1924209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02507" y="1191176"/>
              <a:ext cx="5235952" cy="1585330"/>
            </a:xfrm>
            <a:prstGeom prst="rect">
              <a:avLst/>
            </a:prstGeom>
          </p:spPr>
        </p:pic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2B5365A-39ED-934B-BDB9-8E87482501FA}"/>
                </a:ext>
              </a:extLst>
            </p:cNvPr>
            <p:cNvSpPr/>
            <p:nvPr/>
          </p:nvSpPr>
          <p:spPr>
            <a:xfrm>
              <a:off x="6616196" y="2794995"/>
              <a:ext cx="5145740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hlinkClick r:id="rId7"/>
                </a:rPr>
                <a:t>Differential Privacy Team, Apple (2017)</a:t>
              </a:r>
              <a:endParaRPr lang="en-US" b="1" dirty="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1703A40-3B28-1045-9D8E-0F95F6D6E582}"/>
              </a:ext>
            </a:extLst>
          </p:cNvPr>
          <p:cNvGrpSpPr/>
          <p:nvPr/>
        </p:nvGrpSpPr>
        <p:grpSpPr>
          <a:xfrm>
            <a:off x="440867" y="4097991"/>
            <a:ext cx="4059125" cy="1707273"/>
            <a:chOff x="304800" y="3846519"/>
            <a:chExt cx="5412166" cy="2276364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7EF490A7-1D5A-E048-AE8E-B32F745FB8B4}"/>
                </a:ext>
              </a:extLst>
            </p:cNvPr>
            <p:cNvGrpSpPr/>
            <p:nvPr/>
          </p:nvGrpSpPr>
          <p:grpSpPr>
            <a:xfrm>
              <a:off x="835715" y="3846519"/>
              <a:ext cx="4007756" cy="1734404"/>
              <a:chOff x="723738" y="4197990"/>
              <a:chExt cx="4007756" cy="1734404"/>
            </a:xfrm>
          </p:grpSpPr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16CF9EB4-87B8-8644-8F54-179F7F2AE9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689068" y="4629150"/>
                <a:ext cx="2042426" cy="1106314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7A4CECB7-3B69-B848-9D1D-99DFAD374E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23738" y="4197990"/>
                <a:ext cx="1965330" cy="1734404"/>
              </a:xfrm>
              <a:prstGeom prst="rect">
                <a:avLst/>
              </a:prstGeom>
            </p:spPr>
          </p:pic>
        </p:grp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CA0CC20-6424-F848-916E-AF2179946BD3}"/>
                </a:ext>
              </a:extLst>
            </p:cNvPr>
            <p:cNvSpPr/>
            <p:nvPr/>
          </p:nvSpPr>
          <p:spPr>
            <a:xfrm>
              <a:off x="304800" y="5712514"/>
              <a:ext cx="5412166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>
                  <a:hlinkClick r:id="rId10"/>
                </a:rPr>
                <a:t>Collecting Telemetry Data Privately (2017)</a:t>
              </a:r>
              <a:endParaRPr lang="en-US" sz="1400" b="1" dirty="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DA96D8A-A59F-BC4E-B97A-C8AC068CC53E}"/>
              </a:ext>
            </a:extLst>
          </p:cNvPr>
          <p:cNvGrpSpPr/>
          <p:nvPr/>
        </p:nvGrpSpPr>
        <p:grpSpPr>
          <a:xfrm>
            <a:off x="4499992" y="3896031"/>
            <a:ext cx="4517583" cy="1936871"/>
            <a:chOff x="6097594" y="3527559"/>
            <a:chExt cx="6023444" cy="2582495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E28AEE7D-2916-A446-87F8-86695430F5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117271" y="3527559"/>
              <a:ext cx="4143590" cy="2140233"/>
            </a:xfrm>
            <a:prstGeom prst="rect">
              <a:avLst/>
            </a:prstGeom>
          </p:spPr>
        </p:pic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97E7CE4-33AB-B04D-B2A8-EBAF620FD763}"/>
                </a:ext>
              </a:extLst>
            </p:cNvPr>
            <p:cNvSpPr/>
            <p:nvPr/>
          </p:nvSpPr>
          <p:spPr>
            <a:xfrm>
              <a:off x="6097594" y="5699685"/>
              <a:ext cx="6023444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>
                  <a:hlinkClick r:id="rId12"/>
                </a:rPr>
                <a:t>Differentially</a:t>
              </a:r>
              <a:r>
                <a:rPr lang="en-US" sz="1100" dirty="0">
                  <a:hlinkClick r:id="rId12"/>
                </a:rPr>
                <a:t> </a:t>
              </a:r>
              <a:r>
                <a:rPr lang="en-US" sz="1400" b="1" dirty="0">
                  <a:hlinkClick r:id="rId12"/>
                </a:rPr>
                <a:t>Private Publication System (2018)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3845720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5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Research Problem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9228FE-271E-BB4B-B2F1-CDCD029DFA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371600"/>
            <a:ext cx="5302670" cy="4876800"/>
          </a:xfrm>
        </p:spPr>
        <p:txBody>
          <a:bodyPr/>
          <a:lstStyle/>
          <a:p>
            <a:pPr algn="just" defTabSz="685800">
              <a:defRPr/>
            </a:pPr>
            <a:r>
              <a:rPr lang="en-US" dirty="0">
                <a:solidFill>
                  <a:srgbClr val="000000"/>
                </a:solidFill>
              </a:rPr>
              <a:t>DP standard mechanism does not consider the </a:t>
            </a:r>
            <a:r>
              <a:rPr lang="en-US" sz="3200" dirty="0">
                <a:solidFill>
                  <a:srgbClr val="0000FF"/>
                </a:solidFill>
              </a:rPr>
              <a:t>dependency</a:t>
            </a:r>
            <a:r>
              <a:rPr lang="en-US" dirty="0">
                <a:solidFill>
                  <a:srgbClr val="0000FF"/>
                </a:solidFill>
              </a:rPr>
              <a:t> between the data tuples </a:t>
            </a:r>
            <a:r>
              <a:rPr lang="en-US" dirty="0">
                <a:solidFill>
                  <a:srgbClr val="000000"/>
                </a:solidFill>
              </a:rPr>
              <a:t>in the dataset.</a:t>
            </a:r>
          </a:p>
          <a:p>
            <a:pPr algn="just" defTabSz="685800"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0" indent="0" algn="just" defTabSz="685800">
              <a:buNone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0" indent="0" algn="just" defTabSz="685800">
              <a:buNone/>
              <a:defRPr/>
            </a:pPr>
            <a:endParaRPr lang="en-US" dirty="0">
              <a:solidFill>
                <a:srgbClr val="000000"/>
              </a:solidFill>
            </a:endParaRPr>
          </a:p>
          <a:p>
            <a:pPr algn="just" defTabSz="685800">
              <a:defRPr/>
            </a:pPr>
            <a:r>
              <a:rPr lang="en-US" dirty="0">
                <a:solidFill>
                  <a:srgbClr val="000000"/>
                </a:solidFill>
              </a:rPr>
              <a:t>Current DP-based mechanisms which consider the tuples correlation, provide </a:t>
            </a:r>
            <a:r>
              <a:rPr lang="en-US" sz="3200" dirty="0">
                <a:solidFill>
                  <a:srgbClr val="0000FF"/>
                </a:solidFill>
              </a:rPr>
              <a:t>poor accuracy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B16A04-7C9B-4945-9590-B00BC4417E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16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228600" y="2001512"/>
            <a:ext cx="444352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  <a:p>
            <a:pPr marL="257175" indent="-257175" defTabSz="685800">
              <a:buFont typeface="Wingdings" panose="05000000000000000000" pitchFamily="2" charset="2"/>
              <a:buChar char="Ø"/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43375" y="3007961"/>
            <a:ext cx="27146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43375" y="3221414"/>
            <a:ext cx="26431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43163" y="4002689"/>
            <a:ext cx="34575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0" y="3809807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86000" y="3829492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02619" y="4138420"/>
            <a:ext cx="45815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14587" y="4002689"/>
            <a:ext cx="35575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814521" y="4695374"/>
            <a:ext cx="45434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00400" y="3879498"/>
            <a:ext cx="35147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5379780" y="4361326"/>
            <a:ext cx="685800" cy="153233"/>
          </a:xfrm>
          <a:prstGeom prst="round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145" y="1435127"/>
            <a:ext cx="3165055" cy="1686117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CF50CD1D-B100-0640-9FCD-34B253FF0D2D}"/>
              </a:ext>
            </a:extLst>
          </p:cNvPr>
          <p:cNvGrpSpPr/>
          <p:nvPr/>
        </p:nvGrpSpPr>
        <p:grpSpPr>
          <a:xfrm>
            <a:off x="6086234" y="4087687"/>
            <a:ext cx="2689596" cy="1849128"/>
            <a:chOff x="9175184" y="1888997"/>
            <a:chExt cx="2901751" cy="1925217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12" t="7491"/>
            <a:stretch/>
          </p:blipFill>
          <p:spPr>
            <a:xfrm>
              <a:off x="9175184" y="1888997"/>
              <a:ext cx="2901751" cy="1925217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10874222" y="2915295"/>
              <a:ext cx="821935" cy="33855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 defTabSz="685800">
                <a:defRPr/>
              </a:pPr>
              <a:r>
                <a:rPr lang="en-US" sz="1200" dirty="0">
                  <a:ln w="0"/>
                  <a:solidFill>
                    <a:srgbClr val="A5300F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ahoma"/>
                </a:rPr>
                <a:t>privacy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9436144" y="2435104"/>
              <a:ext cx="679332" cy="33855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 defTabSz="685800">
                <a:defRPr/>
              </a:pPr>
              <a:r>
                <a:rPr lang="en-US" sz="1200" dirty="0">
                  <a:ln w="0"/>
                  <a:solidFill>
                    <a:srgbClr val="A5300F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ahoma"/>
                </a:rPr>
                <a:t>utility</a:t>
              </a: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80AB59E0-B3A4-6140-8D3F-FCDBC48D838D}"/>
              </a:ext>
            </a:extLst>
          </p:cNvPr>
          <p:cNvSpPr/>
          <p:nvPr/>
        </p:nvSpPr>
        <p:spPr>
          <a:xfrm>
            <a:off x="179512" y="6453336"/>
            <a:ext cx="1192088" cy="404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4407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>
                <a:solidFill>
                  <a:schemeClr val="accent2">
                    <a:lumMod val="75000"/>
                  </a:schemeClr>
                </a:solidFill>
              </a:rPr>
              <a:t>Related Works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685800">
              <a:defRPr/>
            </a:pPr>
            <a:fld id="{323594FA-E141-4234-AE05-360401972BE7}" type="slidenum">
              <a:rPr lang="en-US" altLang="en-US" sz="1200">
                <a:solidFill>
                  <a:srgbClr val="000000"/>
                </a:solidFill>
              </a:rPr>
              <a:pPr defTabSz="685800">
                <a:defRPr/>
              </a:pPr>
              <a:t>17</a:t>
            </a:fld>
            <a:endParaRPr lang="en-US" altLang="en-US" sz="1200" dirty="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2001512"/>
            <a:ext cx="444352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  <a:p>
            <a:pPr marL="257175" indent="-257175" defTabSz="685800">
              <a:buFont typeface="Wingdings" panose="05000000000000000000" pitchFamily="2" charset="2"/>
              <a:buChar char="Ø"/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43375" y="3007961"/>
            <a:ext cx="27146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43375" y="3221414"/>
            <a:ext cx="26431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43163" y="4002689"/>
            <a:ext cx="34575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 rtl="1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0" y="3809807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02619" y="4138420"/>
            <a:ext cx="45815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 rtl="1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14587" y="4002689"/>
            <a:ext cx="35575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814521" y="4695374"/>
            <a:ext cx="45434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00400" y="3540277"/>
            <a:ext cx="35147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 rtl="1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5379780" y="4361326"/>
            <a:ext cx="685800" cy="153233"/>
          </a:xfrm>
          <a:prstGeom prst="round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0BBCAE6-9FE8-4E48-B373-AC14DCA360E8}"/>
              </a:ext>
            </a:extLst>
          </p:cNvPr>
          <p:cNvGrpSpPr/>
          <p:nvPr/>
        </p:nvGrpSpPr>
        <p:grpSpPr>
          <a:xfrm>
            <a:off x="2949147" y="1585324"/>
            <a:ext cx="7431782" cy="2255084"/>
            <a:chOff x="3932196" y="970765"/>
            <a:chExt cx="9909042" cy="3006779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33288C28-5DF4-7449-9B93-A28BFA89CE01}"/>
                </a:ext>
              </a:extLst>
            </p:cNvPr>
            <p:cNvGrpSpPr/>
            <p:nvPr/>
          </p:nvGrpSpPr>
          <p:grpSpPr>
            <a:xfrm>
              <a:off x="3932196" y="970765"/>
              <a:ext cx="3789003" cy="3006779"/>
              <a:chOff x="170222" y="1095970"/>
              <a:chExt cx="3789003" cy="3006779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170222" y="3394862"/>
                <a:ext cx="3789003" cy="707887"/>
              </a:xfrm>
              <a:prstGeom prst="rect">
                <a:avLst/>
              </a:prstGeom>
            </p:spPr>
            <p:txBody>
              <a:bodyPr wrap="square" rtlCol="0" anchor="ctr">
                <a:spAutoFit/>
              </a:bodyPr>
              <a:lstStyle/>
              <a:p>
                <a:pPr lvl="0" algn="ctr">
                  <a:defRPr/>
                </a:pPr>
                <a:r>
                  <a:rPr lang="en-US" sz="1500" b="1" dirty="0">
                    <a:solidFill>
                      <a:schemeClr val="accent6">
                        <a:lumMod val="75000"/>
                      </a:schemeClr>
                    </a:solidFill>
                  </a:rPr>
                  <a:t>Pufferfish Framework</a:t>
                </a:r>
              </a:p>
              <a:p>
                <a:pPr lvl="0" algn="ctr">
                  <a:defRPr/>
                </a:pPr>
                <a:r>
                  <a:rPr lang="en-US" sz="1350" dirty="0"/>
                  <a:t>(</a:t>
                </a:r>
                <a:r>
                  <a:rPr lang="en-US" sz="1350" dirty="0" err="1"/>
                  <a:t>Kifer</a:t>
                </a:r>
                <a:r>
                  <a:rPr lang="en-US" sz="1350" dirty="0"/>
                  <a:t> and </a:t>
                </a:r>
                <a:r>
                  <a:rPr lang="en-US" sz="1350" dirty="0" err="1"/>
                  <a:t>Machanavajjhala</a:t>
                </a:r>
                <a:r>
                  <a:rPr lang="en-US" sz="1350" dirty="0"/>
                  <a:t>, 2012)</a:t>
                </a:r>
              </a:p>
            </p:txBody>
          </p:sp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37A80F7C-FAD1-5246-A934-C05FFF5DB0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9093" y="1219200"/>
                <a:ext cx="2627086" cy="2272429"/>
              </a:xfrm>
              <a:prstGeom prst="rect">
                <a:avLst/>
              </a:prstGeom>
            </p:spPr>
          </p:pic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6B30C9D4-0D4E-2048-AAFD-7686C0886CB2}"/>
                  </a:ext>
                </a:extLst>
              </p:cNvPr>
              <p:cNvSpPr/>
              <p:nvPr/>
            </p:nvSpPr>
            <p:spPr>
              <a:xfrm>
                <a:off x="356614" y="1095970"/>
                <a:ext cx="624959" cy="923329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>
                <a:spAutoFit/>
              </a:bodyPr>
              <a:lstStyle/>
              <a:p>
                <a:pPr algn="ctr"/>
                <a:r>
                  <a:rPr lang="en-US" sz="4050" b="1" dirty="0">
                    <a:ln w="12700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</a:ln>
                    <a:pattFill prst="narHorz">
                      <a:fgClr>
                        <a:schemeClr val="accent3"/>
                      </a:fgClr>
                      <a:bgClr>
                        <a:schemeClr val="accent3">
                          <a:lumMod val="40000"/>
                          <a:lumOff val="60000"/>
                        </a:schemeClr>
                      </a:bgClr>
                    </a:pattFill>
                    <a:effectLst>
                      <a:innerShdw blurRad="177800">
                        <a:schemeClr val="accent3">
                          <a:lumMod val="50000"/>
                        </a:schemeClr>
                      </a:innerShdw>
                    </a:effectLst>
                  </a:rPr>
                  <a:t>1</a:t>
                </a:r>
              </a:p>
            </p:txBody>
          </p:sp>
        </p:grp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CC3DC16-578E-4841-AF75-8C967332782D}"/>
                </a:ext>
              </a:extLst>
            </p:cNvPr>
            <p:cNvSpPr/>
            <p:nvPr/>
          </p:nvSpPr>
          <p:spPr>
            <a:xfrm>
              <a:off x="7745238" y="2390300"/>
              <a:ext cx="609600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/>
                <a:t>No perturbation algorithm</a:t>
              </a:r>
            </a:p>
          </p:txBody>
        </p: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88AAA279-57DF-5A48-B27F-CDD5DE57E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30202" y="2317917"/>
              <a:ext cx="590997" cy="589888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E7E39EE1-4F47-554D-A284-F29163C2B6F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76384" y="1578131"/>
              <a:ext cx="734116" cy="708881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CA537E9-81D8-6D40-834E-AA6182833C75}"/>
                </a:ext>
              </a:extLst>
            </p:cNvPr>
            <p:cNvSpPr/>
            <p:nvPr/>
          </p:nvSpPr>
          <p:spPr>
            <a:xfrm>
              <a:off x="7897761" y="1742944"/>
              <a:ext cx="3344676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A generalization of DP 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35E1A10E-F4A3-3F49-8622-260E29753C1E}"/>
              </a:ext>
            </a:extLst>
          </p:cNvPr>
          <p:cNvGrpSpPr/>
          <p:nvPr/>
        </p:nvGrpSpPr>
        <p:grpSpPr>
          <a:xfrm>
            <a:off x="372686" y="3669788"/>
            <a:ext cx="4409761" cy="1976540"/>
            <a:chOff x="300077" y="3731509"/>
            <a:chExt cx="5879681" cy="2635387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0782193E-402B-6D47-9B15-5B725A5ACF7C}"/>
                </a:ext>
              </a:extLst>
            </p:cNvPr>
            <p:cNvGrpSpPr/>
            <p:nvPr/>
          </p:nvGrpSpPr>
          <p:grpSpPr>
            <a:xfrm>
              <a:off x="300077" y="3731509"/>
              <a:ext cx="5392235" cy="2635387"/>
              <a:chOff x="300077" y="3731509"/>
              <a:chExt cx="5392235" cy="2635387"/>
            </a:xfrm>
          </p:grpSpPr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97BFE230-C6A6-0249-B28D-919F3A0E9359}"/>
                  </a:ext>
                </a:extLst>
              </p:cNvPr>
              <p:cNvGrpSpPr/>
              <p:nvPr/>
            </p:nvGrpSpPr>
            <p:grpSpPr>
              <a:xfrm>
                <a:off x="2572145" y="3731509"/>
                <a:ext cx="3120167" cy="2635387"/>
                <a:chOff x="1137768" y="3790850"/>
                <a:chExt cx="3120167" cy="2635387"/>
              </a:xfrm>
            </p:grpSpPr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12E3107D-8C77-E44B-ADCA-A1F73FB1FCA6}"/>
                    </a:ext>
                  </a:extLst>
                </p:cNvPr>
                <p:cNvGrpSpPr/>
                <p:nvPr/>
              </p:nvGrpSpPr>
              <p:grpSpPr>
                <a:xfrm>
                  <a:off x="1363552" y="3790850"/>
                  <a:ext cx="2894383" cy="2635387"/>
                  <a:chOff x="3089398" y="3857089"/>
                  <a:chExt cx="2894383" cy="2635387"/>
                </a:xfrm>
              </p:grpSpPr>
              <p:pic>
                <p:nvPicPr>
                  <p:cNvPr id="8" name="Picture 7">
                    <a:extLst>
                      <a:ext uri="{FF2B5EF4-FFF2-40B4-BE49-F238E27FC236}">
                        <a16:creationId xmlns:a16="http://schemas.microsoft.com/office/drawing/2014/main" id="{987DBC3E-71B2-E544-88A8-EC7F886FE09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3178609" y="3857089"/>
                    <a:ext cx="2551832" cy="2551832"/>
                  </a:xfrm>
                  <a:prstGeom prst="rect">
                    <a:avLst/>
                  </a:prstGeom>
                </p:spPr>
              </p:pic>
              <p:sp>
                <p:nvSpPr>
                  <p:cNvPr id="9" name="Rectangle 8">
                    <a:extLst>
                      <a:ext uri="{FF2B5EF4-FFF2-40B4-BE49-F238E27FC236}">
                        <a16:creationId xmlns:a16="http://schemas.microsoft.com/office/drawing/2014/main" id="{C1C35D59-A93C-9443-AA44-FBB17CA7BF93}"/>
                      </a:ext>
                    </a:extLst>
                  </p:cNvPr>
                  <p:cNvSpPr/>
                  <p:nvPr/>
                </p:nvSpPr>
                <p:spPr>
                  <a:xfrm>
                    <a:off x="3089398" y="5784589"/>
                    <a:ext cx="2894383" cy="70788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en-US" sz="1500" b="1" dirty="0">
                        <a:solidFill>
                          <a:schemeClr val="accent6">
                            <a:lumMod val="75000"/>
                          </a:schemeClr>
                        </a:solidFill>
                      </a:rPr>
                      <a:t>Blowfish Framework</a:t>
                    </a:r>
                  </a:p>
                  <a:p>
                    <a:pPr algn="ctr"/>
                    <a:r>
                      <a:rPr lang="en-US" sz="1350" dirty="0"/>
                      <a:t>(He et al., 2014)</a:t>
                    </a:r>
                  </a:p>
                </p:txBody>
              </p:sp>
            </p:grp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F708C496-9D47-3C45-8C42-0AAB70FE8244}"/>
                    </a:ext>
                  </a:extLst>
                </p:cNvPr>
                <p:cNvSpPr/>
                <p:nvPr/>
              </p:nvSpPr>
              <p:spPr>
                <a:xfrm>
                  <a:off x="1137768" y="3963131"/>
                  <a:ext cx="624959" cy="923329"/>
                </a:xfrm>
                <a:prstGeom prst="rect">
                  <a:avLst/>
                </a:prstGeom>
                <a:noFill/>
              </p:spPr>
              <p:txBody>
                <a:bodyPr wrap="none" lIns="68580" tIns="34290" rIns="68580" bIns="34290">
                  <a:spAutoFit/>
                </a:bodyPr>
                <a:lstStyle/>
                <a:p>
                  <a:pPr algn="ctr"/>
                  <a:r>
                    <a:rPr lang="en-US" sz="4050" b="1" dirty="0">
                      <a:ln w="12700">
                        <a:solidFill>
                          <a:schemeClr val="accent3">
                            <a:lumMod val="50000"/>
                          </a:schemeClr>
                        </a:solidFill>
                        <a:prstDash val="solid"/>
                      </a:ln>
                      <a:pattFill prst="narHorz">
                        <a:fgClr>
                          <a:schemeClr val="accent3"/>
                        </a:fgClr>
                        <a:bgClr>
                          <a:schemeClr val="accent3">
                            <a:lumMod val="40000"/>
                            <a:lumOff val="60000"/>
                          </a:schemeClr>
                        </a:bgClr>
                      </a:pattFill>
                      <a:effectLst>
                        <a:innerShdw blurRad="177800">
                          <a:schemeClr val="accent3">
                            <a:lumMod val="50000"/>
                          </a:schemeClr>
                        </a:innerShdw>
                      </a:effectLst>
                    </a:rPr>
                    <a:t>2</a:t>
                  </a:r>
                </a:p>
              </p:txBody>
            </p:sp>
          </p:grp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7DCBAE41-1A59-2A4E-B2D6-01441F1D8FE8}"/>
                  </a:ext>
                </a:extLst>
              </p:cNvPr>
              <p:cNvSpPr/>
              <p:nvPr/>
            </p:nvSpPr>
            <p:spPr>
              <a:xfrm>
                <a:off x="685941" y="5220359"/>
                <a:ext cx="2143568" cy="9541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350" dirty="0"/>
                  <a:t>Deterministic constraints for the adversary</a:t>
                </a:r>
              </a:p>
            </p:txBody>
          </p:sp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68AB0576-5034-9846-9465-1CD67B3782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6003" y="5093256"/>
                <a:ext cx="580334" cy="579244"/>
              </a:xfrm>
              <a:prstGeom prst="rect">
                <a:avLst/>
              </a:prstGeom>
            </p:spPr>
          </p:pic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DAC344B5-E079-134A-8405-64D0A3057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0077" y="4152573"/>
                <a:ext cx="643418" cy="621301"/>
              </a:xfrm>
              <a:prstGeom prst="rect">
                <a:avLst/>
              </a:prstGeom>
            </p:spPr>
          </p:pic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27A7F022-6203-1542-94A0-6EEB45D0B254}"/>
                  </a:ext>
                </a:extLst>
              </p:cNvPr>
              <p:cNvSpPr/>
              <p:nvPr/>
            </p:nvSpPr>
            <p:spPr>
              <a:xfrm>
                <a:off x="1013593" y="4176428"/>
                <a:ext cx="1500839" cy="6771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350" dirty="0"/>
                  <a:t>Perturbation</a:t>
                </a:r>
              </a:p>
              <a:p>
                <a:pPr algn="ctr"/>
                <a:r>
                  <a:rPr lang="en-US" sz="1350" dirty="0"/>
                  <a:t>mechanisms</a:t>
                </a: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055D422E-4603-DA47-8929-DA326A1B2C75}"/>
                </a:ext>
              </a:extLst>
            </p:cNvPr>
            <p:cNvGrpSpPr/>
            <p:nvPr/>
          </p:nvGrpSpPr>
          <p:grpSpPr>
            <a:xfrm>
              <a:off x="5590076" y="4365456"/>
              <a:ext cx="589682" cy="1537926"/>
              <a:chOff x="5590076" y="4365456"/>
              <a:chExt cx="589682" cy="1537926"/>
            </a:xfrm>
          </p:grpSpPr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B16533ED-F567-804C-A28A-D49B2E1F233E}"/>
                  </a:ext>
                </a:extLst>
              </p:cNvPr>
              <p:cNvCxnSpPr/>
              <p:nvPr/>
            </p:nvCxnSpPr>
            <p:spPr>
              <a:xfrm>
                <a:off x="6179757" y="4365456"/>
                <a:ext cx="0" cy="1347748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Left Arrow 54">
                <a:extLst>
                  <a:ext uri="{FF2B5EF4-FFF2-40B4-BE49-F238E27FC236}">
                    <a16:creationId xmlns:a16="http://schemas.microsoft.com/office/drawing/2014/main" id="{6FAF25E8-DE9B-6149-9B8B-3D0A137011F0}"/>
                  </a:ext>
                </a:extLst>
              </p:cNvPr>
              <p:cNvSpPr/>
              <p:nvPr/>
            </p:nvSpPr>
            <p:spPr>
              <a:xfrm>
                <a:off x="5590076" y="5536550"/>
                <a:ext cx="589682" cy="366832"/>
              </a:xfrm>
              <a:prstGeom prst="leftArrow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 algn="just" defTabSz="685800" rtl="1"/>
                <a:endParaRPr lang="en-US" sz="300" b="1" dirty="0">
                  <a:solidFill>
                    <a:schemeClr val="bg2"/>
                  </a:solidFill>
                  <a:latin typeface="europa"/>
                </a:endParaRPr>
              </a:p>
            </p:txBody>
          </p:sp>
        </p:grp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11A66256-2911-4047-83C3-3266054C51F3}"/>
              </a:ext>
            </a:extLst>
          </p:cNvPr>
          <p:cNvGrpSpPr/>
          <p:nvPr/>
        </p:nvGrpSpPr>
        <p:grpSpPr>
          <a:xfrm>
            <a:off x="5031831" y="3770152"/>
            <a:ext cx="4197509" cy="1866867"/>
            <a:chOff x="6709107" y="3883867"/>
            <a:chExt cx="5596679" cy="2489156"/>
          </a:xfrm>
        </p:grpSpPr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88E2544E-1F61-F949-8467-2D57D561E6E8}"/>
                </a:ext>
              </a:extLst>
            </p:cNvPr>
            <p:cNvGrpSpPr/>
            <p:nvPr/>
          </p:nvGrpSpPr>
          <p:grpSpPr>
            <a:xfrm>
              <a:off x="6709107" y="4035147"/>
              <a:ext cx="3370069" cy="2337876"/>
              <a:chOff x="6709107" y="4035147"/>
              <a:chExt cx="3370069" cy="2337876"/>
            </a:xfrm>
          </p:grpSpPr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25663170-2F57-BD42-85C4-3136990ADC37}"/>
                  </a:ext>
                </a:extLst>
              </p:cNvPr>
              <p:cNvGrpSpPr/>
              <p:nvPr/>
            </p:nvGrpSpPr>
            <p:grpSpPr>
              <a:xfrm>
                <a:off x="6709107" y="4385640"/>
                <a:ext cx="580119" cy="1540213"/>
                <a:chOff x="6610350" y="4385640"/>
                <a:chExt cx="580119" cy="1540213"/>
              </a:xfrm>
            </p:grpSpPr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8D07ADFF-4E60-AC4C-B76D-774BFD30ADD4}"/>
                    </a:ext>
                  </a:extLst>
                </p:cNvPr>
                <p:cNvCxnSpPr/>
                <p:nvPr/>
              </p:nvCxnSpPr>
              <p:spPr>
                <a:xfrm>
                  <a:off x="6610350" y="4385640"/>
                  <a:ext cx="0" cy="1347748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8" name="Right Arrow 57">
                  <a:extLst>
                    <a:ext uri="{FF2B5EF4-FFF2-40B4-BE49-F238E27FC236}">
                      <a16:creationId xmlns:a16="http://schemas.microsoft.com/office/drawing/2014/main" id="{5BD5DCCD-EA0F-934B-B6F7-DB697F85CAF6}"/>
                    </a:ext>
                  </a:extLst>
                </p:cNvPr>
                <p:cNvSpPr/>
                <p:nvPr/>
              </p:nvSpPr>
              <p:spPr>
                <a:xfrm>
                  <a:off x="6620741" y="5559021"/>
                  <a:ext cx="569728" cy="366832"/>
                </a:xfrm>
                <a:prstGeom prst="rightArrow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wrap="square" rtlCol="0" anchor="ctr">
                  <a:spAutoFit/>
                </a:bodyPr>
                <a:lstStyle/>
                <a:p>
                  <a:pPr algn="just" defTabSz="685800" rtl="1"/>
                  <a:endParaRPr lang="en-US" sz="300" b="1" dirty="0">
                    <a:solidFill>
                      <a:schemeClr val="bg2"/>
                    </a:solidFill>
                    <a:latin typeface="europa"/>
                  </a:endParaRPr>
                </a:p>
              </p:txBody>
            </p:sp>
          </p:grpSp>
          <p:pic>
            <p:nvPicPr>
              <p:cNvPr id="68" name="Picture 67">
                <a:extLst>
                  <a:ext uri="{FF2B5EF4-FFF2-40B4-BE49-F238E27FC236}">
                    <a16:creationId xmlns:a16="http://schemas.microsoft.com/office/drawing/2014/main" id="{85631E36-4497-2D46-ABFF-59375047B7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668733" y="4153282"/>
                <a:ext cx="2410443" cy="1446266"/>
              </a:xfrm>
              <a:prstGeom prst="rect">
                <a:avLst/>
              </a:prstGeom>
            </p:spPr>
          </p:pic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0F42576D-4B12-044A-AC0F-E51CEEF8733D}"/>
                  </a:ext>
                </a:extLst>
              </p:cNvPr>
              <p:cNvSpPr/>
              <p:nvPr/>
            </p:nvSpPr>
            <p:spPr>
              <a:xfrm>
                <a:off x="7252818" y="4035147"/>
                <a:ext cx="624957" cy="923329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>
                <a:spAutoFit/>
              </a:bodyPr>
              <a:lstStyle/>
              <a:p>
                <a:pPr algn="ctr" defTabSz="685800" rtl="1"/>
                <a:r>
                  <a:rPr lang="en-US" sz="4050" b="1" dirty="0">
                    <a:ln w="12700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</a:ln>
                    <a:pattFill prst="narHorz">
                      <a:fgClr>
                        <a:schemeClr val="accent3"/>
                      </a:fgClr>
                      <a:bgClr>
                        <a:schemeClr val="accent3">
                          <a:lumMod val="40000"/>
                          <a:lumOff val="60000"/>
                        </a:schemeClr>
                      </a:bgClr>
                    </a:pattFill>
                    <a:effectLst>
                      <a:innerShdw blurRad="177800">
                        <a:schemeClr val="accent3">
                          <a:lumMod val="50000"/>
                        </a:schemeClr>
                      </a:innerShdw>
                    </a:effectLst>
                  </a:rPr>
                  <a:t>3</a:t>
                </a: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21FC6205-8061-6740-B7C4-CC3BB296A3CF}"/>
                  </a:ext>
                </a:extLst>
              </p:cNvPr>
              <p:cNvSpPr/>
              <p:nvPr/>
            </p:nvSpPr>
            <p:spPr>
              <a:xfrm>
                <a:off x="7864643" y="5665136"/>
                <a:ext cx="2212744" cy="707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500" b="1" dirty="0">
                    <a:solidFill>
                      <a:schemeClr val="accent6">
                        <a:lumMod val="75000"/>
                      </a:schemeClr>
                    </a:solidFill>
                  </a:rPr>
                  <a:t>Bayesian DP</a:t>
                </a:r>
              </a:p>
              <a:p>
                <a:pPr algn="ctr"/>
                <a:r>
                  <a:rPr lang="en-US" sz="1350" dirty="0"/>
                  <a:t>(Yang et al., 2015) </a:t>
                </a:r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413D5478-0E62-BC4C-84D2-738C6511ED1E}"/>
                </a:ext>
              </a:extLst>
            </p:cNvPr>
            <p:cNvGrpSpPr/>
            <p:nvPr/>
          </p:nvGrpSpPr>
          <p:grpSpPr>
            <a:xfrm>
              <a:off x="9507863" y="3883867"/>
              <a:ext cx="2797923" cy="1766503"/>
              <a:chOff x="-32598" y="4200315"/>
              <a:chExt cx="3607027" cy="2268295"/>
            </a:xfrm>
          </p:grpSpPr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4A498BB0-B44C-5246-AD8E-E1149FDCCAB3}"/>
                  </a:ext>
                </a:extLst>
              </p:cNvPr>
              <p:cNvSpPr/>
              <p:nvPr/>
            </p:nvSpPr>
            <p:spPr>
              <a:xfrm>
                <a:off x="486643" y="5243479"/>
                <a:ext cx="3087786" cy="12251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350" dirty="0"/>
                  <a:t>Correlation modeled by Gaussian Markov</a:t>
                </a:r>
              </a:p>
              <a:p>
                <a:pPr algn="ctr"/>
                <a:r>
                  <a:rPr lang="en-US" sz="1350" dirty="0"/>
                  <a:t>Random Fields</a:t>
                </a:r>
              </a:p>
            </p:txBody>
          </p:sp>
          <p:pic>
            <p:nvPicPr>
              <p:cNvPr id="78" name="Picture 77">
                <a:extLst>
                  <a:ext uri="{FF2B5EF4-FFF2-40B4-BE49-F238E27FC236}">
                    <a16:creationId xmlns:a16="http://schemas.microsoft.com/office/drawing/2014/main" id="{6AEFF0B2-E466-914D-BC46-987A526859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32081" y="5273362"/>
                <a:ext cx="588752" cy="587648"/>
              </a:xfrm>
              <a:prstGeom prst="rect">
                <a:avLst/>
              </a:prstGeom>
            </p:spPr>
          </p:pic>
          <p:pic>
            <p:nvPicPr>
              <p:cNvPr id="79" name="Picture 78">
                <a:extLst>
                  <a:ext uri="{FF2B5EF4-FFF2-40B4-BE49-F238E27FC236}">
                    <a16:creationId xmlns:a16="http://schemas.microsoft.com/office/drawing/2014/main" id="{3BA0087C-55F2-CD47-A2FF-18DA828A48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32598" y="4223039"/>
                <a:ext cx="675414" cy="652198"/>
              </a:xfrm>
              <a:prstGeom prst="rect">
                <a:avLst/>
              </a:prstGeom>
            </p:spPr>
          </p:pic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CA8DBE2E-C26A-0548-9726-275D48D8C36B}"/>
                  </a:ext>
                </a:extLst>
              </p:cNvPr>
              <p:cNvSpPr/>
              <p:nvPr/>
            </p:nvSpPr>
            <p:spPr>
              <a:xfrm>
                <a:off x="125297" y="4200315"/>
                <a:ext cx="3131866" cy="8694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350" dirty="0"/>
                  <a:t>   Perturbation</a:t>
                </a:r>
              </a:p>
              <a:p>
                <a:pPr algn="ctr"/>
                <a:r>
                  <a:rPr lang="en-US" sz="1350" dirty="0"/>
                  <a:t>mechanisms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51256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>
                <a:solidFill>
                  <a:schemeClr val="accent2">
                    <a:lumMod val="75000"/>
                  </a:schemeClr>
                </a:solidFill>
              </a:rPr>
              <a:t>Related Works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685800">
              <a:defRPr/>
            </a:pPr>
            <a:fld id="{323594FA-E141-4234-AE05-360401972BE7}" type="slidenum">
              <a:rPr lang="en-US" altLang="en-US" sz="1200">
                <a:solidFill>
                  <a:srgbClr val="000000"/>
                </a:solidFill>
              </a:rPr>
              <a:pPr defTabSz="685800">
                <a:defRPr/>
              </a:pPr>
              <a:t>18</a:t>
            </a:fld>
            <a:endParaRPr lang="en-US" altLang="en-US" sz="1200" dirty="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2001512"/>
            <a:ext cx="444352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  <a:p>
            <a:pPr marL="257175" indent="-257175" defTabSz="685800">
              <a:buFont typeface="Wingdings" panose="05000000000000000000" pitchFamily="2" charset="2"/>
              <a:buChar char="Ø"/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43375" y="3007961"/>
            <a:ext cx="27146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43375" y="3221414"/>
            <a:ext cx="26431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43163" y="4002689"/>
            <a:ext cx="34575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0" y="3809807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02619" y="4138420"/>
            <a:ext cx="45815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14587" y="4002689"/>
            <a:ext cx="35575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814521" y="4695374"/>
            <a:ext cx="45434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00400" y="3540277"/>
            <a:ext cx="35147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5379780" y="4361326"/>
            <a:ext cx="685800" cy="153233"/>
          </a:xfrm>
          <a:prstGeom prst="round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1A68C9F0-2CE9-9A42-8640-6A4A9B3E08EE}"/>
              </a:ext>
            </a:extLst>
          </p:cNvPr>
          <p:cNvGrpSpPr/>
          <p:nvPr/>
        </p:nvGrpSpPr>
        <p:grpSpPr>
          <a:xfrm>
            <a:off x="249810" y="1602024"/>
            <a:ext cx="3922962" cy="2022922"/>
            <a:chOff x="333080" y="993031"/>
            <a:chExt cx="5230616" cy="2697229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76C7E4AF-3C5E-4B41-B32A-BA3270A6FB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0055" y="1062129"/>
              <a:ext cx="2133600" cy="2082800"/>
            </a:xfrm>
            <a:prstGeom prst="rect">
              <a:avLst/>
            </a:prstGeom>
          </p:spPr>
        </p:pic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11A66256-2911-4047-83C3-3266054C51F3}"/>
                </a:ext>
              </a:extLst>
            </p:cNvPr>
            <p:cNvGrpSpPr/>
            <p:nvPr/>
          </p:nvGrpSpPr>
          <p:grpSpPr>
            <a:xfrm>
              <a:off x="333080" y="993031"/>
              <a:ext cx="5230616" cy="2697229"/>
              <a:chOff x="6955900" y="3812078"/>
              <a:chExt cx="5230616" cy="2697229"/>
            </a:xfrm>
          </p:grpSpPr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88E2544E-1F61-F949-8467-2D57D561E6E8}"/>
                  </a:ext>
                </a:extLst>
              </p:cNvPr>
              <p:cNvGrpSpPr/>
              <p:nvPr/>
            </p:nvGrpSpPr>
            <p:grpSpPr>
              <a:xfrm>
                <a:off x="6955900" y="3812078"/>
                <a:ext cx="3015991" cy="2697229"/>
                <a:chOff x="6955900" y="3812078"/>
                <a:chExt cx="3015991" cy="2697229"/>
              </a:xfrm>
            </p:grpSpPr>
            <p:sp>
              <p:nvSpPr>
                <p:cNvPr id="69" name="Rectangle 68">
                  <a:extLst>
                    <a:ext uri="{FF2B5EF4-FFF2-40B4-BE49-F238E27FC236}">
                      <a16:creationId xmlns:a16="http://schemas.microsoft.com/office/drawing/2014/main" id="{0F42576D-4B12-044A-AC0F-E51CEEF8733D}"/>
                    </a:ext>
                  </a:extLst>
                </p:cNvPr>
                <p:cNvSpPr/>
                <p:nvPr/>
              </p:nvSpPr>
              <p:spPr>
                <a:xfrm>
                  <a:off x="6955900" y="3812078"/>
                  <a:ext cx="624957" cy="923329"/>
                </a:xfrm>
                <a:prstGeom prst="rect">
                  <a:avLst/>
                </a:prstGeom>
                <a:noFill/>
              </p:spPr>
              <p:txBody>
                <a:bodyPr wrap="none" lIns="68580" tIns="34290" rIns="68580" bIns="34290">
                  <a:spAutoFit/>
                </a:bodyPr>
                <a:lstStyle/>
                <a:p>
                  <a:pPr algn="ctr" defTabSz="685800" rtl="1"/>
                  <a:r>
                    <a:rPr lang="en-US" sz="4050" b="1" dirty="0">
                      <a:ln w="12700">
                        <a:solidFill>
                          <a:schemeClr val="accent3">
                            <a:lumMod val="50000"/>
                          </a:schemeClr>
                        </a:solidFill>
                        <a:prstDash val="solid"/>
                      </a:ln>
                      <a:pattFill prst="narHorz">
                        <a:fgClr>
                          <a:schemeClr val="accent3"/>
                        </a:fgClr>
                        <a:bgClr>
                          <a:schemeClr val="accent3">
                            <a:lumMod val="40000"/>
                            <a:lumOff val="60000"/>
                          </a:schemeClr>
                        </a:bgClr>
                      </a:pattFill>
                      <a:effectLst>
                        <a:innerShdw blurRad="177800">
                          <a:schemeClr val="accent3">
                            <a:lumMod val="50000"/>
                          </a:schemeClr>
                        </a:innerShdw>
                      </a:effectLst>
                    </a:rPr>
                    <a:t>4</a:t>
                  </a:r>
                </a:p>
              </p:txBody>
            </p:sp>
            <p:sp>
              <p:nvSpPr>
                <p:cNvPr id="70" name="Rectangle 69">
                  <a:extLst>
                    <a:ext uri="{FF2B5EF4-FFF2-40B4-BE49-F238E27FC236}">
                      <a16:creationId xmlns:a16="http://schemas.microsoft.com/office/drawing/2014/main" id="{21FC6205-8061-6740-B7C4-CC3BB296A3CF}"/>
                    </a:ext>
                  </a:extLst>
                </p:cNvPr>
                <p:cNvSpPr/>
                <p:nvPr/>
              </p:nvSpPr>
              <p:spPr>
                <a:xfrm>
                  <a:off x="7103156" y="5801420"/>
                  <a:ext cx="2868735" cy="70788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1500" b="1" dirty="0">
                      <a:solidFill>
                        <a:schemeClr val="accent6">
                          <a:lumMod val="75000"/>
                        </a:schemeClr>
                      </a:solidFill>
                    </a:rPr>
                    <a:t>Network Correlation</a:t>
                  </a:r>
                </a:p>
                <a:p>
                  <a:pPr algn="ctr"/>
                  <a:r>
                    <a:rPr lang="en-US" sz="1350" dirty="0"/>
                    <a:t>(Chen et al., 2014) </a:t>
                  </a:r>
                </a:p>
              </p:txBody>
            </p:sp>
          </p:grp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413D5478-0E62-BC4C-84D2-738C6511ED1E}"/>
                  </a:ext>
                </a:extLst>
              </p:cNvPr>
              <p:cNvGrpSpPr/>
              <p:nvPr/>
            </p:nvGrpSpPr>
            <p:grpSpPr>
              <a:xfrm>
                <a:off x="9507863" y="3883868"/>
                <a:ext cx="2678653" cy="1489500"/>
                <a:chOff x="-32598" y="4200315"/>
                <a:chExt cx="3453269" cy="1912606"/>
              </a:xfrm>
            </p:grpSpPr>
            <p:sp>
              <p:nvSpPr>
                <p:cNvPr id="77" name="Rectangle 76">
                  <a:extLst>
                    <a:ext uri="{FF2B5EF4-FFF2-40B4-BE49-F238E27FC236}">
                      <a16:creationId xmlns:a16="http://schemas.microsoft.com/office/drawing/2014/main" id="{4A498BB0-B44C-5246-AD8E-E1149FDCCAB3}"/>
                    </a:ext>
                  </a:extLst>
                </p:cNvPr>
                <p:cNvSpPr/>
                <p:nvPr/>
              </p:nvSpPr>
              <p:spPr>
                <a:xfrm>
                  <a:off x="332885" y="5243475"/>
                  <a:ext cx="3087786" cy="86944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350" dirty="0"/>
                    <a:t>Excessive added noise</a:t>
                  </a:r>
                </a:p>
              </p:txBody>
            </p:sp>
            <p:pic>
              <p:nvPicPr>
                <p:cNvPr id="78" name="Picture 77">
                  <a:extLst>
                    <a:ext uri="{FF2B5EF4-FFF2-40B4-BE49-F238E27FC236}">
                      <a16:creationId xmlns:a16="http://schemas.microsoft.com/office/drawing/2014/main" id="{6AEFF0B2-E466-914D-BC46-987A5268598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-32081" y="5273362"/>
                  <a:ext cx="588752" cy="587648"/>
                </a:xfrm>
                <a:prstGeom prst="rect">
                  <a:avLst/>
                </a:prstGeom>
              </p:spPr>
            </p:pic>
            <p:pic>
              <p:nvPicPr>
                <p:cNvPr id="79" name="Picture 78">
                  <a:extLst>
                    <a:ext uri="{FF2B5EF4-FFF2-40B4-BE49-F238E27FC236}">
                      <a16:creationId xmlns:a16="http://schemas.microsoft.com/office/drawing/2014/main" id="{3BA0087C-55F2-CD47-A2FF-18DA828A487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-32598" y="4223039"/>
                  <a:ext cx="675414" cy="652198"/>
                </a:xfrm>
                <a:prstGeom prst="rect">
                  <a:avLst/>
                </a:prstGeom>
              </p:spPr>
            </p:pic>
            <p:sp>
              <p:nvSpPr>
                <p:cNvPr id="80" name="Rectangle 79">
                  <a:extLst>
                    <a:ext uri="{FF2B5EF4-FFF2-40B4-BE49-F238E27FC236}">
                      <a16:creationId xmlns:a16="http://schemas.microsoft.com/office/drawing/2014/main" id="{CA8DBE2E-C26A-0548-9726-275D48D8C36B}"/>
                    </a:ext>
                  </a:extLst>
                </p:cNvPr>
                <p:cNvSpPr/>
                <p:nvPr/>
              </p:nvSpPr>
              <p:spPr>
                <a:xfrm>
                  <a:off x="-2833" y="4200315"/>
                  <a:ext cx="3131866" cy="86944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350" dirty="0"/>
                    <a:t>   Perturbation</a:t>
                  </a:r>
                </a:p>
                <a:p>
                  <a:pPr algn="ctr"/>
                  <a:r>
                    <a:rPr lang="en-US" sz="1350" dirty="0"/>
                    <a:t>mechanisms</a:t>
                  </a:r>
                </a:p>
              </p:txBody>
            </p:sp>
          </p:grp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50CC087B-F6A7-EA45-BBBE-0FBFA68F4F02}"/>
              </a:ext>
            </a:extLst>
          </p:cNvPr>
          <p:cNvGrpSpPr/>
          <p:nvPr/>
        </p:nvGrpSpPr>
        <p:grpSpPr>
          <a:xfrm>
            <a:off x="4682280" y="1540641"/>
            <a:ext cx="4186354" cy="1957482"/>
            <a:chOff x="6557842" y="909997"/>
            <a:chExt cx="5581805" cy="2609975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23EB81D6-7A9C-D446-9243-5D0350B4EA92}"/>
                </a:ext>
              </a:extLst>
            </p:cNvPr>
            <p:cNvSpPr/>
            <p:nvPr/>
          </p:nvSpPr>
          <p:spPr>
            <a:xfrm>
              <a:off x="9744492" y="2008224"/>
              <a:ext cx="2395155" cy="954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350" dirty="0"/>
                <a:t>Correlation modeled by Gaussian Markov</a:t>
              </a:r>
            </a:p>
            <a:p>
              <a:pPr algn="ctr"/>
              <a:r>
                <a:rPr lang="en-US" sz="1350" dirty="0"/>
                <a:t>Random Fields</a:t>
              </a:r>
            </a:p>
          </p:txBody>
        </p:sp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EC1C5F25-5EA2-634C-B6D2-D648C96B90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342125" y="2031496"/>
              <a:ext cx="456687" cy="457649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D7D5CC36-F019-5E4F-9CF3-BF1634572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41724" y="1213525"/>
              <a:ext cx="523910" cy="507919"/>
            </a:xfrm>
            <a:prstGeom prst="rect">
              <a:avLst/>
            </a:prstGeom>
          </p:spPr>
        </p:pic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3F8DED49-6261-864E-8D4C-9E758EAC15A9}"/>
                </a:ext>
              </a:extLst>
            </p:cNvPr>
            <p:cNvGrpSpPr/>
            <p:nvPr/>
          </p:nvGrpSpPr>
          <p:grpSpPr>
            <a:xfrm>
              <a:off x="6557842" y="909997"/>
              <a:ext cx="5335707" cy="2609975"/>
              <a:chOff x="6557842" y="909997"/>
              <a:chExt cx="5335707" cy="2609975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BCE640C4-EDC7-9242-AABD-5A8F77533886}"/>
                  </a:ext>
                </a:extLst>
              </p:cNvPr>
              <p:cNvGrpSpPr/>
              <p:nvPr/>
            </p:nvGrpSpPr>
            <p:grpSpPr>
              <a:xfrm>
                <a:off x="6557842" y="909997"/>
                <a:ext cx="3857086" cy="2609975"/>
                <a:chOff x="265380" y="911894"/>
                <a:chExt cx="3789003" cy="2796502"/>
              </a:xfrm>
            </p:grpSpPr>
            <p:grpSp>
              <p:nvGrpSpPr>
                <p:cNvPr id="30" name="Group 29">
                  <a:extLst>
                    <a:ext uri="{FF2B5EF4-FFF2-40B4-BE49-F238E27FC236}">
                      <a16:creationId xmlns:a16="http://schemas.microsoft.com/office/drawing/2014/main" id="{33288C28-5DF4-7449-9B93-A28BFA89CE01}"/>
                    </a:ext>
                  </a:extLst>
                </p:cNvPr>
                <p:cNvGrpSpPr/>
                <p:nvPr/>
              </p:nvGrpSpPr>
              <p:grpSpPr>
                <a:xfrm>
                  <a:off x="265380" y="911894"/>
                  <a:ext cx="3789003" cy="2796502"/>
                  <a:chOff x="194261" y="1095970"/>
                  <a:chExt cx="3789003" cy="2796502"/>
                </a:xfrm>
              </p:grpSpPr>
              <p:sp>
                <p:nvSpPr>
                  <p:cNvPr id="12" name="Rectangle 11"/>
                  <p:cNvSpPr/>
                  <p:nvPr/>
                </p:nvSpPr>
                <p:spPr>
                  <a:xfrm>
                    <a:off x="194261" y="3133995"/>
                    <a:ext cx="3789003" cy="758477"/>
                  </a:xfrm>
                  <a:prstGeom prst="rect">
                    <a:avLst/>
                  </a:prstGeom>
                </p:spPr>
                <p:txBody>
                  <a:bodyPr wrap="square" rtlCol="0" anchor="ctr">
                    <a:spAutoFit/>
                  </a:bodyPr>
                  <a:lstStyle/>
                  <a:p>
                    <a:pPr lvl="0" algn="ctr">
                      <a:defRPr/>
                    </a:pPr>
                    <a:r>
                      <a:rPr lang="en-US" sz="1500" b="1" dirty="0">
                        <a:solidFill>
                          <a:schemeClr val="accent6">
                            <a:lumMod val="75000"/>
                          </a:schemeClr>
                        </a:solidFill>
                      </a:rPr>
                      <a:t>Temporal Correlation</a:t>
                    </a:r>
                  </a:p>
                  <a:p>
                    <a:pPr lvl="0" algn="ctr">
                      <a:defRPr/>
                    </a:pPr>
                    <a:r>
                      <a:rPr lang="en-US" sz="1350" dirty="0"/>
                      <a:t>(Cao et al., 2017 )</a:t>
                    </a:r>
                  </a:p>
                </p:txBody>
              </p:sp>
              <p:sp>
                <p:nvSpPr>
                  <p:cNvPr id="20" name="Rectangle 19">
                    <a:extLst>
                      <a:ext uri="{FF2B5EF4-FFF2-40B4-BE49-F238E27FC236}">
                        <a16:creationId xmlns:a16="http://schemas.microsoft.com/office/drawing/2014/main" id="{6B30C9D4-0D4E-2048-AAFD-7686C0886CB2}"/>
                      </a:ext>
                    </a:extLst>
                  </p:cNvPr>
                  <p:cNvSpPr/>
                  <p:nvPr/>
                </p:nvSpPr>
                <p:spPr>
                  <a:xfrm>
                    <a:off x="362129" y="1095970"/>
                    <a:ext cx="613927" cy="989317"/>
                  </a:xfrm>
                  <a:prstGeom prst="rect">
                    <a:avLst/>
                  </a:prstGeom>
                  <a:noFill/>
                </p:spPr>
                <p:txBody>
                  <a:bodyPr wrap="none" lIns="68580" tIns="34290" rIns="68580" bIns="34290">
                    <a:spAutoFit/>
                  </a:bodyPr>
                  <a:lstStyle/>
                  <a:p>
                    <a:pPr algn="ctr"/>
                    <a:r>
                      <a:rPr lang="en-US" sz="4050" b="1" dirty="0">
                        <a:ln w="12700">
                          <a:solidFill>
                            <a:schemeClr val="accent3">
                              <a:lumMod val="50000"/>
                            </a:schemeClr>
                          </a:solidFill>
                          <a:prstDash val="solid"/>
                        </a:ln>
                        <a:pattFill prst="narHorz">
                          <a:fgClr>
                            <a:schemeClr val="accent3"/>
                          </a:fgClr>
                          <a:bgClr>
                            <a:schemeClr val="accent3">
                              <a:lumMod val="40000"/>
                              <a:lumOff val="60000"/>
                            </a:schemeClr>
                          </a:bgClr>
                        </a:pattFill>
                        <a:effectLst>
                          <a:innerShdw blurRad="177800">
                            <a:schemeClr val="accent3">
                              <a:lumMod val="50000"/>
                            </a:schemeClr>
                          </a:innerShdw>
                        </a:effectLst>
                      </a:rPr>
                      <a:t>5</a:t>
                    </a:r>
                  </a:p>
                </p:txBody>
              </p:sp>
            </p:grpSp>
            <p:pic>
              <p:nvPicPr>
                <p:cNvPr id="6" name="Picture 5">
                  <a:extLst>
                    <a:ext uri="{FF2B5EF4-FFF2-40B4-BE49-F238E27FC236}">
                      <a16:creationId xmlns:a16="http://schemas.microsoft.com/office/drawing/2014/main" id="{1B71888D-A223-6048-8596-CFF59F6C157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373947" y="1058638"/>
                  <a:ext cx="1843687" cy="1843687"/>
                </a:xfrm>
                <a:prstGeom prst="rect">
                  <a:avLst/>
                </a:prstGeom>
              </p:spPr>
            </p:pic>
            <p:pic>
              <p:nvPicPr>
                <p:cNvPr id="23" name="Picture 22">
                  <a:extLst>
                    <a:ext uri="{FF2B5EF4-FFF2-40B4-BE49-F238E27FC236}">
                      <a16:creationId xmlns:a16="http://schemas.microsoft.com/office/drawing/2014/main" id="{61227E27-B2ED-0D4F-90CC-922E048DA79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06755" y="1795287"/>
                  <a:ext cx="1161058" cy="1161058"/>
                </a:xfrm>
                <a:prstGeom prst="rect">
                  <a:avLst/>
                </a:prstGeom>
              </p:spPr>
            </p:pic>
          </p:grp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074FCAC0-F132-AE42-95FA-23868A70E82F}"/>
                  </a:ext>
                </a:extLst>
              </p:cNvPr>
              <p:cNvSpPr/>
              <p:nvPr/>
            </p:nvSpPr>
            <p:spPr>
              <a:xfrm>
                <a:off x="9464202" y="1195828"/>
                <a:ext cx="2429347" cy="6771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350" dirty="0"/>
                  <a:t>   Perturbation</a:t>
                </a:r>
              </a:p>
              <a:p>
                <a:pPr algn="ctr"/>
                <a:r>
                  <a:rPr lang="en-US" sz="1350" dirty="0"/>
                  <a:t>mechanisms</a:t>
                </a:r>
              </a:p>
            </p:txBody>
          </p:sp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6BC41FE0-DBC9-0C40-A136-110FD7EF8C55}"/>
              </a:ext>
            </a:extLst>
          </p:cNvPr>
          <p:cNvGrpSpPr/>
          <p:nvPr/>
        </p:nvGrpSpPr>
        <p:grpSpPr>
          <a:xfrm>
            <a:off x="97270" y="3581637"/>
            <a:ext cx="4734377" cy="2018977"/>
            <a:chOff x="-75437" y="3842193"/>
            <a:chExt cx="5346286" cy="2204983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521857E-F5A1-7C46-8AF2-A53B29B28E4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53154" y="3856322"/>
              <a:ext cx="3093294" cy="1572685"/>
            </a:xfrm>
            <a:prstGeom prst="rect">
              <a:avLst/>
            </a:prstGeom>
          </p:spPr>
        </p:pic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5CFB21DB-1E9A-6346-9A5A-2C8EA1753E67}"/>
                </a:ext>
              </a:extLst>
            </p:cNvPr>
            <p:cNvGrpSpPr/>
            <p:nvPr/>
          </p:nvGrpSpPr>
          <p:grpSpPr>
            <a:xfrm>
              <a:off x="-75437" y="3842193"/>
              <a:ext cx="5346286" cy="2204983"/>
              <a:chOff x="5099709" y="3704126"/>
              <a:chExt cx="7612977" cy="2396693"/>
            </a:xfrm>
          </p:grpSpPr>
          <p:grpSp>
            <p:nvGrpSpPr>
              <p:cNvPr id="89" name="Group 88">
                <a:extLst>
                  <a:ext uri="{FF2B5EF4-FFF2-40B4-BE49-F238E27FC236}">
                    <a16:creationId xmlns:a16="http://schemas.microsoft.com/office/drawing/2014/main" id="{DF61B301-2B1C-C64D-A16C-45A1AAC47F65}"/>
                  </a:ext>
                </a:extLst>
              </p:cNvPr>
              <p:cNvGrpSpPr/>
              <p:nvPr/>
            </p:nvGrpSpPr>
            <p:grpSpPr>
              <a:xfrm>
                <a:off x="5099709" y="3704126"/>
                <a:ext cx="4006362" cy="2396693"/>
                <a:chOff x="5099709" y="3704126"/>
                <a:chExt cx="4006362" cy="2396693"/>
              </a:xfrm>
            </p:grpSpPr>
            <p:sp>
              <p:nvSpPr>
                <p:cNvPr id="96" name="Rectangle 95">
                  <a:extLst>
                    <a:ext uri="{FF2B5EF4-FFF2-40B4-BE49-F238E27FC236}">
                      <a16:creationId xmlns:a16="http://schemas.microsoft.com/office/drawing/2014/main" id="{7E5D1E53-F8D5-2C4F-8EFE-9FE2D9E78046}"/>
                    </a:ext>
                  </a:extLst>
                </p:cNvPr>
                <p:cNvSpPr/>
                <p:nvPr/>
              </p:nvSpPr>
              <p:spPr>
                <a:xfrm>
                  <a:off x="5099709" y="3704126"/>
                  <a:ext cx="753708" cy="822051"/>
                </a:xfrm>
                <a:prstGeom prst="rect">
                  <a:avLst/>
                </a:prstGeom>
                <a:noFill/>
              </p:spPr>
              <p:txBody>
                <a:bodyPr wrap="none" lIns="68580" tIns="34290" rIns="68580" bIns="34290">
                  <a:spAutoFit/>
                </a:bodyPr>
                <a:lstStyle/>
                <a:p>
                  <a:pPr algn="ctr" defTabSz="685800" rtl="1"/>
                  <a:r>
                    <a:rPr lang="en-US" sz="4050" b="1" dirty="0">
                      <a:ln w="12700">
                        <a:solidFill>
                          <a:schemeClr val="accent3">
                            <a:lumMod val="50000"/>
                          </a:schemeClr>
                        </a:solidFill>
                        <a:prstDash val="solid"/>
                      </a:ln>
                      <a:pattFill prst="narHorz">
                        <a:fgClr>
                          <a:schemeClr val="accent3"/>
                        </a:fgClr>
                        <a:bgClr>
                          <a:schemeClr val="accent3">
                            <a:lumMod val="40000"/>
                            <a:lumOff val="60000"/>
                          </a:schemeClr>
                        </a:bgClr>
                      </a:pattFill>
                      <a:effectLst>
                        <a:innerShdw blurRad="177800">
                          <a:schemeClr val="accent3">
                            <a:lumMod val="50000"/>
                          </a:schemeClr>
                        </a:innerShdw>
                      </a:effectLst>
                    </a:rPr>
                    <a:t>6</a:t>
                  </a:r>
                </a:p>
              </p:txBody>
            </p:sp>
            <p:sp>
              <p:nvSpPr>
                <p:cNvPr id="97" name="Rectangle 96">
                  <a:extLst>
                    <a:ext uri="{FF2B5EF4-FFF2-40B4-BE49-F238E27FC236}">
                      <a16:creationId xmlns:a16="http://schemas.microsoft.com/office/drawing/2014/main" id="{9F2B1AFC-5135-1847-ACAC-3E4B97C6A2AB}"/>
                    </a:ext>
                  </a:extLst>
                </p:cNvPr>
                <p:cNvSpPr/>
                <p:nvPr/>
              </p:nvSpPr>
              <p:spPr>
                <a:xfrm>
                  <a:off x="6579445" y="5470579"/>
                  <a:ext cx="2526626" cy="63024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1500" b="1" dirty="0">
                      <a:solidFill>
                        <a:schemeClr val="accent6">
                          <a:lumMod val="75000"/>
                        </a:schemeClr>
                      </a:solidFill>
                    </a:rPr>
                    <a:t>Dependent DP</a:t>
                  </a:r>
                </a:p>
                <a:p>
                  <a:pPr algn="ctr"/>
                  <a:r>
                    <a:rPr lang="en-US" sz="1350" dirty="0"/>
                    <a:t>(Liu et al., 2016) </a:t>
                  </a:r>
                </a:p>
              </p:txBody>
            </p:sp>
          </p:grpSp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38815FFD-34D6-594C-9CC4-91946F890133}"/>
                  </a:ext>
                </a:extLst>
              </p:cNvPr>
              <p:cNvGrpSpPr/>
              <p:nvPr/>
            </p:nvGrpSpPr>
            <p:grpSpPr>
              <a:xfrm>
                <a:off x="10105998" y="3901560"/>
                <a:ext cx="2606688" cy="1436387"/>
                <a:chOff x="738506" y="4223038"/>
                <a:chExt cx="3360491" cy="1844408"/>
              </a:xfrm>
            </p:grpSpPr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325B16E4-D0CB-5C47-B819-120598FDF121}"/>
                    </a:ext>
                  </a:extLst>
                </p:cNvPr>
                <p:cNvSpPr/>
                <p:nvPr/>
              </p:nvSpPr>
              <p:spPr>
                <a:xfrm>
                  <a:off x="921345" y="5293366"/>
                  <a:ext cx="3087786" cy="77408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350" dirty="0"/>
                    <a:t>pairwise</a:t>
                  </a:r>
                </a:p>
                <a:p>
                  <a:pPr algn="ctr"/>
                  <a:r>
                    <a:rPr lang="en-US" sz="1350" dirty="0"/>
                    <a:t>correlations</a:t>
                  </a:r>
                </a:p>
              </p:txBody>
            </p:sp>
            <p:pic>
              <p:nvPicPr>
                <p:cNvPr id="92" name="Picture 91">
                  <a:extLst>
                    <a:ext uri="{FF2B5EF4-FFF2-40B4-BE49-F238E27FC236}">
                      <a16:creationId xmlns:a16="http://schemas.microsoft.com/office/drawing/2014/main" id="{1B79ACB0-1F6A-EA47-98EC-59B22CFB11C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67716" y="5409538"/>
                  <a:ext cx="588752" cy="587649"/>
                </a:xfrm>
                <a:prstGeom prst="rect">
                  <a:avLst/>
                </a:prstGeom>
              </p:spPr>
            </p:pic>
            <p:pic>
              <p:nvPicPr>
                <p:cNvPr id="93" name="Picture 92">
                  <a:extLst>
                    <a:ext uri="{FF2B5EF4-FFF2-40B4-BE49-F238E27FC236}">
                      <a16:creationId xmlns:a16="http://schemas.microsoft.com/office/drawing/2014/main" id="{6E2D8096-E539-A046-A330-AF8C18C7749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38506" y="4336648"/>
                  <a:ext cx="675415" cy="652198"/>
                </a:xfrm>
                <a:prstGeom prst="rect">
                  <a:avLst/>
                </a:prstGeom>
              </p:spPr>
            </p:pic>
            <p:sp>
              <p:nvSpPr>
                <p:cNvPr id="94" name="Rectangle 93">
                  <a:extLst>
                    <a:ext uri="{FF2B5EF4-FFF2-40B4-BE49-F238E27FC236}">
                      <a16:creationId xmlns:a16="http://schemas.microsoft.com/office/drawing/2014/main" id="{C896BDAF-7FEA-0C41-B3C1-7E245169248F}"/>
                    </a:ext>
                  </a:extLst>
                </p:cNvPr>
                <p:cNvSpPr/>
                <p:nvPr/>
              </p:nvSpPr>
              <p:spPr>
                <a:xfrm>
                  <a:off x="967130" y="4223038"/>
                  <a:ext cx="3131867" cy="77408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350" dirty="0"/>
                    <a:t>   Perturbation</a:t>
                  </a:r>
                </a:p>
                <a:p>
                  <a:pPr algn="ctr"/>
                  <a:r>
                    <a:rPr lang="en-US" sz="1350" dirty="0"/>
                    <a:t>mechanisms</a:t>
                  </a:r>
                </a:p>
              </p:txBody>
            </p:sp>
          </p:grpSp>
        </p:grp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E51B9D7-66AF-7B4F-A48E-21368ED67E63}"/>
              </a:ext>
            </a:extLst>
          </p:cNvPr>
          <p:cNvGrpSpPr/>
          <p:nvPr/>
        </p:nvGrpSpPr>
        <p:grpSpPr>
          <a:xfrm>
            <a:off x="4778996" y="3609527"/>
            <a:ext cx="4001780" cy="1987300"/>
            <a:chOff x="6371994" y="3669701"/>
            <a:chExt cx="5335707" cy="2649732"/>
          </a:xfrm>
        </p:grpSpPr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6545D098-DBB1-9343-A5DA-F258AC83414A}"/>
                </a:ext>
              </a:extLst>
            </p:cNvPr>
            <p:cNvGrpSpPr/>
            <p:nvPr/>
          </p:nvGrpSpPr>
          <p:grpSpPr>
            <a:xfrm>
              <a:off x="6371994" y="3669701"/>
              <a:ext cx="5335707" cy="2649732"/>
              <a:chOff x="6557842" y="909997"/>
              <a:chExt cx="5335707" cy="2649732"/>
            </a:xfrm>
          </p:grpSpPr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19112C47-7DCA-7F44-9DDE-E8E41067BCC6}"/>
                  </a:ext>
                </a:extLst>
              </p:cNvPr>
              <p:cNvSpPr/>
              <p:nvPr/>
            </p:nvSpPr>
            <p:spPr>
              <a:xfrm>
                <a:off x="9482664" y="2086943"/>
                <a:ext cx="2395155" cy="4001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350" dirty="0"/>
                  <a:t>Less Utility</a:t>
                </a:r>
              </a:p>
            </p:txBody>
          </p:sp>
          <p:pic>
            <p:nvPicPr>
              <p:cNvPr id="100" name="Picture 99">
                <a:extLst>
                  <a:ext uri="{FF2B5EF4-FFF2-40B4-BE49-F238E27FC236}">
                    <a16:creationId xmlns:a16="http://schemas.microsoft.com/office/drawing/2014/main" id="{C7602390-E9AD-274B-974F-2CBA6FD9FC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464202" y="2030815"/>
                <a:ext cx="456687" cy="457649"/>
              </a:xfrm>
              <a:prstGeom prst="rect">
                <a:avLst/>
              </a:prstGeom>
            </p:spPr>
          </p:pic>
          <p:pic>
            <p:nvPicPr>
              <p:cNvPr id="101" name="Picture 100">
                <a:extLst>
                  <a:ext uri="{FF2B5EF4-FFF2-40B4-BE49-F238E27FC236}">
                    <a16:creationId xmlns:a16="http://schemas.microsoft.com/office/drawing/2014/main" id="{3B4434D3-AF07-874B-A203-664D0782A5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461907" y="1232710"/>
                <a:ext cx="523910" cy="507919"/>
              </a:xfrm>
              <a:prstGeom prst="rect">
                <a:avLst/>
              </a:prstGeom>
            </p:spPr>
          </p:pic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A0BF42FD-3E22-814E-8D4C-2C20C08EE772}"/>
                  </a:ext>
                </a:extLst>
              </p:cNvPr>
              <p:cNvGrpSpPr/>
              <p:nvPr/>
            </p:nvGrpSpPr>
            <p:grpSpPr>
              <a:xfrm>
                <a:off x="6557842" y="909997"/>
                <a:ext cx="5335707" cy="2649732"/>
                <a:chOff x="6557842" y="909997"/>
                <a:chExt cx="5335707" cy="2649732"/>
              </a:xfrm>
            </p:grpSpPr>
            <p:grpSp>
              <p:nvGrpSpPr>
                <p:cNvPr id="105" name="Group 104">
                  <a:extLst>
                    <a:ext uri="{FF2B5EF4-FFF2-40B4-BE49-F238E27FC236}">
                      <a16:creationId xmlns:a16="http://schemas.microsoft.com/office/drawing/2014/main" id="{BAB879D1-7DCC-8043-8583-F4D2A20BA6AC}"/>
                    </a:ext>
                  </a:extLst>
                </p:cNvPr>
                <p:cNvGrpSpPr/>
                <p:nvPr/>
              </p:nvGrpSpPr>
              <p:grpSpPr>
                <a:xfrm>
                  <a:off x="6557842" y="909997"/>
                  <a:ext cx="3857086" cy="2649732"/>
                  <a:chOff x="194261" y="1095970"/>
                  <a:chExt cx="3789003" cy="2839101"/>
                </a:xfrm>
              </p:grpSpPr>
              <p:sp>
                <p:nvSpPr>
                  <p:cNvPr id="108" name="Rectangle 107">
                    <a:extLst>
                      <a:ext uri="{FF2B5EF4-FFF2-40B4-BE49-F238E27FC236}">
                        <a16:creationId xmlns:a16="http://schemas.microsoft.com/office/drawing/2014/main" id="{EBAADF63-A4B5-C942-8574-D0367AEB7E73}"/>
                      </a:ext>
                    </a:extLst>
                  </p:cNvPr>
                  <p:cNvSpPr/>
                  <p:nvPr/>
                </p:nvSpPr>
                <p:spPr>
                  <a:xfrm>
                    <a:off x="194261" y="3176594"/>
                    <a:ext cx="3789003" cy="758477"/>
                  </a:xfrm>
                  <a:prstGeom prst="rect">
                    <a:avLst/>
                  </a:prstGeom>
                </p:spPr>
                <p:txBody>
                  <a:bodyPr wrap="square" rtlCol="0" anchor="ctr">
                    <a:spAutoFit/>
                  </a:bodyPr>
                  <a:lstStyle/>
                  <a:p>
                    <a:pPr algn="ctr"/>
                    <a:r>
                      <a:rPr lang="en-US" sz="1500" b="1" dirty="0">
                        <a:solidFill>
                          <a:schemeClr val="accent6">
                            <a:lumMod val="75000"/>
                          </a:schemeClr>
                        </a:solidFill>
                      </a:rPr>
                      <a:t>Dependent DP</a:t>
                    </a:r>
                  </a:p>
                  <a:p>
                    <a:pPr lvl="0" algn="ctr">
                      <a:defRPr/>
                    </a:pPr>
                    <a:r>
                      <a:rPr lang="en-US" sz="1350" dirty="0"/>
                      <a:t> (Zhao et al., 2017)</a:t>
                    </a:r>
                  </a:p>
                </p:txBody>
              </p:sp>
              <p:sp>
                <p:nvSpPr>
                  <p:cNvPr id="109" name="Rectangle 108">
                    <a:extLst>
                      <a:ext uri="{FF2B5EF4-FFF2-40B4-BE49-F238E27FC236}">
                        <a16:creationId xmlns:a16="http://schemas.microsoft.com/office/drawing/2014/main" id="{468D34C9-BA87-D046-8A2C-CAC5E617A650}"/>
                      </a:ext>
                    </a:extLst>
                  </p:cNvPr>
                  <p:cNvSpPr/>
                  <p:nvPr/>
                </p:nvSpPr>
                <p:spPr>
                  <a:xfrm>
                    <a:off x="362129" y="1095970"/>
                    <a:ext cx="613927" cy="989317"/>
                  </a:xfrm>
                  <a:prstGeom prst="rect">
                    <a:avLst/>
                  </a:prstGeom>
                  <a:noFill/>
                </p:spPr>
                <p:txBody>
                  <a:bodyPr wrap="none" lIns="68580" tIns="34290" rIns="68580" bIns="34290">
                    <a:spAutoFit/>
                  </a:bodyPr>
                  <a:lstStyle/>
                  <a:p>
                    <a:pPr algn="ctr"/>
                    <a:r>
                      <a:rPr lang="en-US" sz="4050" b="1" dirty="0">
                        <a:ln w="12700">
                          <a:solidFill>
                            <a:schemeClr val="accent3">
                              <a:lumMod val="50000"/>
                            </a:schemeClr>
                          </a:solidFill>
                          <a:prstDash val="solid"/>
                        </a:ln>
                        <a:pattFill prst="narHorz">
                          <a:fgClr>
                            <a:schemeClr val="accent3"/>
                          </a:fgClr>
                          <a:bgClr>
                            <a:schemeClr val="accent3">
                              <a:lumMod val="40000"/>
                              <a:lumOff val="60000"/>
                            </a:schemeClr>
                          </a:bgClr>
                        </a:pattFill>
                        <a:effectLst>
                          <a:innerShdw blurRad="177800">
                            <a:schemeClr val="accent3">
                              <a:lumMod val="50000"/>
                            </a:schemeClr>
                          </a:innerShdw>
                        </a:effectLst>
                      </a:rPr>
                      <a:t>7</a:t>
                    </a:r>
                  </a:p>
                </p:txBody>
              </p:sp>
            </p:grpSp>
            <p:sp>
              <p:nvSpPr>
                <p:cNvPr id="104" name="Rectangle 103">
                  <a:extLst>
                    <a:ext uri="{FF2B5EF4-FFF2-40B4-BE49-F238E27FC236}">
                      <a16:creationId xmlns:a16="http://schemas.microsoft.com/office/drawing/2014/main" id="{9CAF6AA0-BFB5-F047-9D57-F51C9CB6081E}"/>
                    </a:ext>
                  </a:extLst>
                </p:cNvPr>
                <p:cNvSpPr/>
                <p:nvPr/>
              </p:nvSpPr>
              <p:spPr>
                <a:xfrm>
                  <a:off x="9464202" y="1195828"/>
                  <a:ext cx="2429347" cy="67710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350" dirty="0"/>
                    <a:t>   Perturbation</a:t>
                  </a:r>
                </a:p>
                <a:p>
                  <a:pPr algn="ctr"/>
                  <a:r>
                    <a:rPr lang="en-US" sz="1350" dirty="0"/>
                    <a:t>mechanisms</a:t>
                  </a:r>
                </a:p>
              </p:txBody>
            </p:sp>
          </p:grpSp>
        </p:grp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2D83E6F3-894B-194E-ABAF-0B97720AC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184074" y="3689086"/>
              <a:ext cx="2041497" cy="20414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29432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BD4A4-0FB0-D345-9630-3FC1DF865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500" dirty="0">
                <a:solidFill>
                  <a:schemeClr val="accent2">
                    <a:lumMod val="75000"/>
                  </a:schemeClr>
                </a:solidFill>
              </a:rPr>
              <a:t>Our Contributions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A3FBEB7-2485-9F49-85AC-DA2405792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2775070"/>
            <a:ext cx="1619250" cy="1905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673CA253-7C2D-4F47-8048-D210643BD923}"/>
              </a:ext>
            </a:extLst>
          </p:cNvPr>
          <p:cNvSpPr/>
          <p:nvPr/>
        </p:nvSpPr>
        <p:spPr>
          <a:xfrm>
            <a:off x="419599" y="1556792"/>
            <a:ext cx="37779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en-US" sz="2400" dirty="0">
                <a:solidFill>
                  <a:srgbClr val="B27D49"/>
                </a:solidFill>
                <a:latin typeface="Tahoma"/>
              </a:rPr>
              <a:t>Attribute Inference Attack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029AFD8-6F63-154E-8F44-167D8F95FFF3}"/>
              </a:ext>
            </a:extLst>
          </p:cNvPr>
          <p:cNvGrpSpPr/>
          <p:nvPr/>
        </p:nvGrpSpPr>
        <p:grpSpPr>
          <a:xfrm>
            <a:off x="201179" y="2586014"/>
            <a:ext cx="3650742" cy="954106"/>
            <a:chOff x="268239" y="1827681"/>
            <a:chExt cx="4867655" cy="102561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1C01CE9-5EAE-8542-95DD-F7C76BDC6A30}"/>
                </a:ext>
              </a:extLst>
            </p:cNvPr>
            <p:cNvGrpSpPr/>
            <p:nvPr/>
          </p:nvGrpSpPr>
          <p:grpSpPr>
            <a:xfrm>
              <a:off x="268239" y="1827681"/>
              <a:ext cx="4867655" cy="1025610"/>
              <a:chOff x="401589" y="1276263"/>
              <a:chExt cx="4867655" cy="1025610"/>
            </a:xfrm>
          </p:grpSpPr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A39A70E4-5371-1D4F-B773-6773BE6A7EEE}"/>
                  </a:ext>
                </a:extLst>
              </p:cNvPr>
              <p:cNvSpPr/>
              <p:nvPr/>
            </p:nvSpPr>
            <p:spPr>
              <a:xfrm>
                <a:off x="401589" y="1296285"/>
                <a:ext cx="4867655" cy="1005587"/>
              </a:xfrm>
              <a:prstGeom prst="roundRect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 algn="just" defTabSz="685800">
                  <a:defRPr/>
                </a:pPr>
                <a:endParaRPr lang="en-US" sz="300" b="1" dirty="0">
                  <a:solidFill>
                    <a:srgbClr val="E5C243"/>
                  </a:solidFill>
                  <a:latin typeface="europa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9C2F814-5939-D146-ACDC-2D04FBCFE7E8}"/>
                  </a:ext>
                </a:extLst>
              </p:cNvPr>
              <p:cNvSpPr txBox="1"/>
              <p:nvPr/>
            </p:nvSpPr>
            <p:spPr>
              <a:xfrm>
                <a:off x="919078" y="1276263"/>
                <a:ext cx="4350166" cy="1025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defTabSz="685800">
                  <a:defRPr/>
                </a:pPr>
                <a:r>
                  <a:rPr lang="en-US" sz="1400" dirty="0">
                    <a:solidFill>
                      <a:prstClr val="black"/>
                    </a:solidFill>
                  </a:rPr>
                  <a:t>Differentially private </a:t>
                </a:r>
                <a:r>
                  <a:rPr lang="en-US" sz="1400" b="1" dirty="0">
                    <a:solidFill>
                      <a:srgbClr val="0070C0"/>
                    </a:solidFill>
                  </a:rPr>
                  <a:t>SUM</a:t>
                </a:r>
                <a:r>
                  <a:rPr lang="en-US" sz="1400" dirty="0">
                    <a:solidFill>
                      <a:srgbClr val="0070C0"/>
                    </a:solidFill>
                  </a:rPr>
                  <a:t> query results</a:t>
                </a:r>
                <a:r>
                  <a:rPr lang="en-US" sz="1400" dirty="0">
                    <a:solidFill>
                      <a:prstClr val="black"/>
                    </a:solidFill>
                  </a:rPr>
                  <a:t> in a </a:t>
                </a:r>
                <a:r>
                  <a:rPr lang="en-US" sz="1400" u="sng" dirty="0">
                    <a:solidFill>
                      <a:srgbClr val="0070C0"/>
                    </a:solidFill>
                  </a:rPr>
                  <a:t>static</a:t>
                </a:r>
                <a:r>
                  <a:rPr lang="en-US" sz="1400" dirty="0">
                    <a:solidFill>
                      <a:srgbClr val="0070C0"/>
                    </a:solidFill>
                  </a:rPr>
                  <a:t> </a:t>
                </a:r>
                <a:r>
                  <a:rPr lang="en-US" sz="1400" dirty="0">
                    <a:solidFill>
                      <a:prstClr val="black"/>
                    </a:solidFill>
                  </a:rPr>
                  <a:t>genomic dataset with dependent tuples.</a:t>
                </a:r>
              </a:p>
              <a:p>
                <a:pPr algn="ctr" defTabSz="685800">
                  <a:defRPr/>
                </a:pPr>
                <a:r>
                  <a:rPr lang="en-US" sz="1400" b="1" dirty="0">
                    <a:solidFill>
                      <a:srgbClr val="FF0000"/>
                    </a:solidFill>
                  </a:rPr>
                  <a:t>[Bioinformatics’19]</a:t>
                </a:r>
                <a:endParaRPr 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264E468-DD9A-9B43-98D3-9C2F50B5525A}"/>
                </a:ext>
              </a:extLst>
            </p:cNvPr>
            <p:cNvSpPr/>
            <p:nvPr/>
          </p:nvSpPr>
          <p:spPr>
            <a:xfrm>
              <a:off x="415755" y="1852559"/>
              <a:ext cx="287423" cy="923328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 defTabSz="685800">
                <a:defRPr/>
              </a:pPr>
              <a:r>
                <a:rPr lang="en-US" sz="4050" b="1" dirty="0">
                  <a:ln/>
                  <a:solidFill>
                    <a:srgbClr val="B19C7D"/>
                  </a:solidFill>
                  <a:latin typeface="Tahoma"/>
                </a:rPr>
                <a:t>1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3255A78-33C3-AD4F-B374-472C2DEF74CD}"/>
              </a:ext>
            </a:extLst>
          </p:cNvPr>
          <p:cNvGrpSpPr/>
          <p:nvPr/>
        </p:nvGrpSpPr>
        <p:grpSpPr>
          <a:xfrm>
            <a:off x="197292" y="3588417"/>
            <a:ext cx="3668916" cy="1126422"/>
            <a:chOff x="250356" y="1656497"/>
            <a:chExt cx="4891890" cy="1840962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0634F75-D329-9046-8B08-9140D7909648}"/>
                </a:ext>
              </a:extLst>
            </p:cNvPr>
            <p:cNvGrpSpPr/>
            <p:nvPr/>
          </p:nvGrpSpPr>
          <p:grpSpPr>
            <a:xfrm>
              <a:off x="250356" y="1779779"/>
              <a:ext cx="4891890" cy="1717680"/>
              <a:chOff x="383706" y="1228361"/>
              <a:chExt cx="4891890" cy="1717680"/>
            </a:xfrm>
          </p:grpSpPr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DE7EB983-7A71-004B-9719-C92B233095D3}"/>
                  </a:ext>
                </a:extLst>
              </p:cNvPr>
              <p:cNvSpPr/>
              <p:nvPr/>
            </p:nvSpPr>
            <p:spPr>
              <a:xfrm>
                <a:off x="383706" y="1228361"/>
                <a:ext cx="4872840" cy="1717680"/>
              </a:xfrm>
              <a:prstGeom prst="roundRect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 algn="just" defTabSz="685800">
                  <a:defRPr/>
                </a:pPr>
                <a:endParaRPr lang="en-US" sz="300" b="1" dirty="0">
                  <a:solidFill>
                    <a:srgbClr val="E5C243"/>
                  </a:solidFill>
                  <a:latin typeface="europa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7" name="TextBox 26">
                    <a:extLst>
                      <a:ext uri="{FF2B5EF4-FFF2-40B4-BE49-F238E27FC236}">
                        <a16:creationId xmlns:a16="http://schemas.microsoft.com/office/drawing/2014/main" id="{ED8203E3-8714-E94D-9BB3-D20E7B6FD33E}"/>
                      </a:ext>
                    </a:extLst>
                  </p:cNvPr>
                  <p:cNvSpPr txBox="1"/>
                  <p:nvPr/>
                </p:nvSpPr>
                <p:spPr>
                  <a:xfrm>
                    <a:off x="936453" y="1288553"/>
                    <a:ext cx="4339143" cy="127855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just" defTabSz="685800">
                      <a:defRPr/>
                    </a:pPr>
                    <a:r>
                      <a:rPr lang="en-US" sz="1400" dirty="0">
                        <a:solidFill>
                          <a:prstClr val="black"/>
                        </a:solidFill>
                      </a:rPr>
                      <a:t>Differentially private </a:t>
                    </a:r>
                    <a:r>
                      <a:rPr lang="en-US" sz="1400" b="1" dirty="0">
                        <a:solidFill>
                          <a:srgbClr val="0070C0"/>
                        </a:solidFill>
                      </a:rPr>
                      <a:t>MAF </a:t>
                    </a:r>
                    <a:r>
                      <a:rPr lang="en-US" sz="1400" dirty="0">
                        <a:solidFill>
                          <a:prstClr val="black"/>
                        </a:solidFill>
                      </a:rPr>
                      <a:t>and</a:t>
                    </a:r>
                    <a:r>
                      <a:rPr lang="en-US" sz="1400" b="1" dirty="0">
                        <a:solidFill>
                          <a:srgbClr val="0070C0"/>
                        </a:solidFill>
                      </a:rPr>
                      <a:t> </a:t>
                    </a:r>
                    <a14:m>
                      <m:oMath xmlns:m="http://schemas.openxmlformats.org/officeDocument/2006/math">
                        <m:sSup>
                          <m:sSupPr>
                            <m:ctrlPr>
                              <a:rPr lang="en-US" sz="14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4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𝝌</m:t>
                            </m:r>
                          </m:e>
                          <m:sup>
                            <m:r>
                              <a:rPr lang="en-US" sz="14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oMath>
                    </a14:m>
                    <a:r>
                      <a:rPr lang="en-US" sz="1400" b="1" dirty="0">
                        <a:solidFill>
                          <a:srgbClr val="0070C0"/>
                        </a:solidFill>
                      </a:rPr>
                      <a:t>  </a:t>
                    </a:r>
                    <a:r>
                      <a:rPr lang="en-US" sz="1400" dirty="0">
                        <a:solidFill>
                          <a:srgbClr val="0070C0"/>
                        </a:solidFill>
                      </a:rPr>
                      <a:t>query results</a:t>
                    </a:r>
                    <a:r>
                      <a:rPr lang="en-US" sz="1400" dirty="0">
                        <a:solidFill>
                          <a:prstClr val="black"/>
                        </a:solidFill>
                      </a:rPr>
                      <a:t> in a </a:t>
                    </a:r>
                    <a:r>
                      <a:rPr lang="en-US" sz="1400" u="sng" dirty="0">
                        <a:solidFill>
                          <a:srgbClr val="0070C0"/>
                        </a:solidFill>
                      </a:rPr>
                      <a:t>static</a:t>
                    </a:r>
                    <a:r>
                      <a:rPr lang="en-US" sz="1400" dirty="0">
                        <a:solidFill>
                          <a:srgbClr val="0070C0"/>
                        </a:solidFill>
                      </a:rPr>
                      <a:t> </a:t>
                    </a:r>
                    <a:r>
                      <a:rPr lang="en-US" sz="1400" dirty="0">
                        <a:solidFill>
                          <a:prstClr val="black"/>
                        </a:solidFill>
                      </a:rPr>
                      <a:t>genomic dataset with dependent tuples.</a:t>
                    </a:r>
                  </a:p>
                  <a:p>
                    <a:pPr algn="ctr" defTabSz="685800">
                      <a:defRPr/>
                    </a:pPr>
                    <a:r>
                      <a:rPr lang="en-US" sz="1400" b="1" dirty="0">
                        <a:solidFill>
                          <a:srgbClr val="FF0000"/>
                        </a:solidFill>
                      </a:rPr>
                      <a:t>[Bioinformatics’20] [ISMB’20]</a:t>
                    </a:r>
                    <a:endParaRPr lang="en-US" sz="1400" dirty="0">
                      <a:solidFill>
                        <a:prstClr val="black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7" name="TextBox 26">
                    <a:extLst>
                      <a:ext uri="{FF2B5EF4-FFF2-40B4-BE49-F238E27FC236}">
                        <a16:creationId xmlns:a16="http://schemas.microsoft.com/office/drawing/2014/main" id="{ED8203E3-8714-E94D-9BB3-D20E7B6FD33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36453" y="1288553"/>
                    <a:ext cx="4339143" cy="1278556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781" r="-391" b="-28571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FA56EBC-B4F5-9841-B023-F2FFF0237631}"/>
                </a:ext>
              </a:extLst>
            </p:cNvPr>
            <p:cNvSpPr/>
            <p:nvPr/>
          </p:nvSpPr>
          <p:spPr>
            <a:xfrm>
              <a:off x="415755" y="1656497"/>
              <a:ext cx="287423" cy="923329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 defTabSz="685800">
                <a:defRPr/>
              </a:pPr>
              <a:r>
                <a:rPr lang="en-US" sz="4050" b="1" dirty="0">
                  <a:ln/>
                  <a:solidFill>
                    <a:srgbClr val="B19C7D"/>
                  </a:solidFill>
                  <a:latin typeface="Tahoma"/>
                </a:rPr>
                <a:t>2</a:t>
              </a:r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43647026-564F-6047-925C-36D7DF99002A}"/>
              </a:ext>
            </a:extLst>
          </p:cNvPr>
          <p:cNvSpPr/>
          <p:nvPr/>
        </p:nvSpPr>
        <p:spPr>
          <a:xfrm>
            <a:off x="4860032" y="1609900"/>
            <a:ext cx="42553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en-US" sz="2400" dirty="0">
                <a:solidFill>
                  <a:srgbClr val="B27D49"/>
                </a:solidFill>
                <a:latin typeface="Tahoma"/>
              </a:rPr>
              <a:t>Membership Inference Attack 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CB51E95-8C1A-8A47-8AD2-D260082E52CD}"/>
              </a:ext>
            </a:extLst>
          </p:cNvPr>
          <p:cNvGrpSpPr/>
          <p:nvPr/>
        </p:nvGrpSpPr>
        <p:grpSpPr>
          <a:xfrm>
            <a:off x="5282239" y="2586210"/>
            <a:ext cx="3738565" cy="1241943"/>
            <a:chOff x="178635" y="1656497"/>
            <a:chExt cx="4984753" cy="1655923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A06DAEE-1AC4-7648-B2C9-4934E2B92EA8}"/>
                </a:ext>
              </a:extLst>
            </p:cNvPr>
            <p:cNvGrpSpPr/>
            <p:nvPr/>
          </p:nvGrpSpPr>
          <p:grpSpPr>
            <a:xfrm>
              <a:off x="178635" y="1719576"/>
              <a:ext cx="4984753" cy="1592844"/>
              <a:chOff x="311985" y="1168158"/>
              <a:chExt cx="4984753" cy="1592844"/>
            </a:xfrm>
          </p:grpSpPr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EFF31B68-EF53-0448-97E2-0459ABC4777D}"/>
                  </a:ext>
                </a:extLst>
              </p:cNvPr>
              <p:cNvSpPr/>
              <p:nvPr/>
            </p:nvSpPr>
            <p:spPr>
              <a:xfrm>
                <a:off x="311985" y="1168158"/>
                <a:ext cx="4984753" cy="1592844"/>
              </a:xfrm>
              <a:prstGeom prst="roundRect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 algn="just" defTabSz="685800">
                  <a:defRPr/>
                </a:pPr>
                <a:endParaRPr lang="en-US" sz="300" b="1" dirty="0">
                  <a:solidFill>
                    <a:srgbClr val="E5C243"/>
                  </a:solidFill>
                  <a:latin typeface="europa"/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294BD0E9-BF5B-0D4D-BF1E-85253BBE8CA7}"/>
                  </a:ext>
                </a:extLst>
              </p:cNvPr>
              <p:cNvSpPr txBox="1"/>
              <p:nvPr/>
            </p:nvSpPr>
            <p:spPr>
              <a:xfrm>
                <a:off x="939801" y="1328510"/>
                <a:ext cx="3729124" cy="12721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defTabSz="685800">
                  <a:defRPr/>
                </a:pPr>
                <a:r>
                  <a:rPr lang="en-US" sz="1400" dirty="0">
                    <a:solidFill>
                      <a:prstClr val="black"/>
                    </a:solidFill>
                  </a:rPr>
                  <a:t>Differentially private </a:t>
                </a:r>
                <a:r>
                  <a:rPr lang="en-US" sz="1400" b="1" dirty="0">
                    <a:solidFill>
                      <a:srgbClr val="0070C0"/>
                    </a:solidFill>
                  </a:rPr>
                  <a:t>MAF </a:t>
                </a:r>
                <a:r>
                  <a:rPr lang="en-US" sz="1400" dirty="0">
                    <a:solidFill>
                      <a:prstClr val="black"/>
                    </a:solidFill>
                  </a:rPr>
                  <a:t>in a </a:t>
                </a:r>
                <a:r>
                  <a:rPr lang="en-US" sz="1400" u="sng" dirty="0">
                    <a:solidFill>
                      <a:srgbClr val="0070C0"/>
                    </a:solidFill>
                  </a:rPr>
                  <a:t>static</a:t>
                </a:r>
                <a:r>
                  <a:rPr lang="en-US" sz="1400" dirty="0">
                    <a:solidFill>
                      <a:srgbClr val="0070C0"/>
                    </a:solidFill>
                  </a:rPr>
                  <a:t> </a:t>
                </a:r>
                <a:r>
                  <a:rPr lang="en-US" sz="1400" dirty="0">
                    <a:solidFill>
                      <a:prstClr val="black"/>
                    </a:solidFill>
                  </a:rPr>
                  <a:t>genomic dataset.</a:t>
                </a:r>
              </a:p>
              <a:p>
                <a:pPr algn="ctr" defTabSz="685800">
                  <a:defRPr/>
                </a:pPr>
                <a:r>
                  <a:rPr lang="en-US" sz="1400" b="1" dirty="0">
                    <a:solidFill>
                      <a:srgbClr val="FF0000"/>
                    </a:solidFill>
                  </a:rPr>
                  <a:t>[Bioinformatics’20] [ISMB’20]</a:t>
                </a:r>
                <a:endParaRPr 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C1091D8-91EC-2445-BAD3-10A159E628DA}"/>
                </a:ext>
              </a:extLst>
            </p:cNvPr>
            <p:cNvSpPr/>
            <p:nvPr/>
          </p:nvSpPr>
          <p:spPr>
            <a:xfrm>
              <a:off x="415755" y="1656497"/>
              <a:ext cx="287423" cy="923330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 defTabSz="685800">
                <a:defRPr/>
              </a:pPr>
              <a:r>
                <a:rPr lang="en-US" sz="4050" b="1" dirty="0">
                  <a:ln/>
                  <a:solidFill>
                    <a:srgbClr val="B19C7D"/>
                  </a:solidFill>
                  <a:latin typeface="Tahoma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55580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BB8779A1-A69F-4947-BBEC-6C328D0401E9}"/>
              </a:ext>
            </a:extLst>
          </p:cNvPr>
          <p:cNvGrpSpPr/>
          <p:nvPr/>
        </p:nvGrpSpPr>
        <p:grpSpPr>
          <a:xfrm>
            <a:off x="6029240" y="3082653"/>
            <a:ext cx="3009666" cy="2026227"/>
            <a:chOff x="8143424" y="2746214"/>
            <a:chExt cx="4102100" cy="3276600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D7A17525-4F68-3546-B383-37DDDAC89B79}"/>
                </a:ext>
              </a:extLst>
            </p:cNvPr>
            <p:cNvGrpSpPr/>
            <p:nvPr/>
          </p:nvGrpSpPr>
          <p:grpSpPr>
            <a:xfrm>
              <a:off x="8143424" y="2746214"/>
              <a:ext cx="4102100" cy="3276600"/>
              <a:chOff x="7977172" y="2903002"/>
              <a:chExt cx="4102100" cy="3276600"/>
            </a:xfrm>
          </p:grpSpPr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2E00B52A-CFAB-8547-8261-86C95B4F53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977172" y="2903002"/>
                <a:ext cx="4102100" cy="3276600"/>
              </a:xfrm>
              <a:prstGeom prst="rect">
                <a:avLst/>
              </a:prstGeom>
            </p:spPr>
          </p:pic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33FE37CB-6956-C145-98D9-A081EDD58765}"/>
                  </a:ext>
                </a:extLst>
              </p:cNvPr>
              <p:cNvSpPr/>
              <p:nvPr/>
            </p:nvSpPr>
            <p:spPr>
              <a:xfrm rot="19838394">
                <a:off x="8538821" y="3521793"/>
                <a:ext cx="1319412" cy="16424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750" dirty="0"/>
                  <a:t>ACCCCGTACGTCCCGTACCGTTTTACTGACCCCGTACGTCCCGTACCGTTTTACTGACCCCGTACGTCCCGTACCGTTTTACTGTTACTGTACG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FE7A5EF1-067C-CE43-83F8-32FDE5F64A8D}"/>
                  </a:ext>
                </a:extLst>
              </p:cNvPr>
              <p:cNvSpPr/>
              <p:nvPr/>
            </p:nvSpPr>
            <p:spPr>
              <a:xfrm rot="19721349">
                <a:off x="9901144" y="3131562"/>
                <a:ext cx="1211250" cy="14557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750" dirty="0"/>
                  <a:t>ACCCCGTACGTCCCGTACCGTTTTACTGACCCCGTACGTCCCGTACCGTTTTTACTGACCCCGTACGTCCCGTACGAATCTACG</a:t>
                </a: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9334C49D-F2B9-0C4A-97B3-3779A8729933}"/>
                  </a:ext>
                </a:extLst>
              </p:cNvPr>
              <p:cNvSpPr/>
              <p:nvPr/>
            </p:nvSpPr>
            <p:spPr>
              <a:xfrm rot="19682830">
                <a:off x="9486852" y="3219679"/>
                <a:ext cx="1125636" cy="3359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750" dirty="0"/>
                  <a:t>CTGTACGTCTA</a:t>
                </a:r>
              </a:p>
            </p:txBody>
          </p:sp>
        </p:grp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C6E79073-2C5A-7543-B820-F2067AFBDF1F}"/>
                </a:ext>
              </a:extLst>
            </p:cNvPr>
            <p:cNvSpPr/>
            <p:nvPr/>
          </p:nvSpPr>
          <p:spPr>
            <a:xfrm rot="19678878">
              <a:off x="8321787" y="3273075"/>
              <a:ext cx="1250611" cy="447933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sz="135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FF0000"/>
                  </a:solidFill>
                  <a:latin typeface="MingLiU" panose="02020509000000000000" pitchFamily="49" charset="-120"/>
                  <a:ea typeface="MingLiU" panose="02020509000000000000" pitchFamily="49" charset="-120"/>
                  <a:cs typeface="Apple Chancery" panose="03020702040506060504" pitchFamily="66" charset="-79"/>
                </a:rPr>
                <a:t>Chapter 3</a:t>
              </a: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BAA5BEF8-785A-E54C-AF52-F7CB658CFF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511" y="1952368"/>
            <a:ext cx="997442" cy="217220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B509FCF-7C50-7B49-9CE7-94DED672D6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3645" y="1495171"/>
            <a:ext cx="714307" cy="857168"/>
          </a:xfrm>
          <a:prstGeom prst="rect">
            <a:avLst/>
          </a:prstGeom>
        </p:spPr>
      </p:pic>
      <p:grpSp>
        <p:nvGrpSpPr>
          <p:cNvPr id="70" name="Group 69">
            <a:extLst>
              <a:ext uri="{FF2B5EF4-FFF2-40B4-BE49-F238E27FC236}">
                <a16:creationId xmlns:a16="http://schemas.microsoft.com/office/drawing/2014/main" id="{C3E94ADE-C048-FF44-BE0F-0267BA803609}"/>
              </a:ext>
            </a:extLst>
          </p:cNvPr>
          <p:cNvGrpSpPr/>
          <p:nvPr/>
        </p:nvGrpSpPr>
        <p:grpSpPr>
          <a:xfrm>
            <a:off x="6594020" y="1150870"/>
            <a:ext cx="1323512" cy="1907771"/>
            <a:chOff x="8443784" y="992035"/>
            <a:chExt cx="1764682" cy="2543694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78CBF761-B5F9-EB4F-A20A-228BD12CE880}"/>
                </a:ext>
              </a:extLst>
            </p:cNvPr>
            <p:cNvGrpSpPr/>
            <p:nvPr/>
          </p:nvGrpSpPr>
          <p:grpSpPr>
            <a:xfrm>
              <a:off x="8443784" y="992035"/>
              <a:ext cx="1764682" cy="2543694"/>
              <a:chOff x="7521548" y="3773183"/>
              <a:chExt cx="2139904" cy="3067627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5FEAEAE0-B323-8C47-A167-8D749EEB47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21088100">
                <a:off x="8324198" y="4428659"/>
                <a:ext cx="1035680" cy="1010316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5180EDBC-9CD3-FF44-8FD9-FF89E0D2EA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521548" y="3773183"/>
                <a:ext cx="2126341" cy="3067627"/>
              </a:xfrm>
              <a:prstGeom prst="rect">
                <a:avLst/>
              </a:prstGeom>
            </p:spPr>
          </p:pic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F65825EF-A8F0-2F42-9F19-92C3EE353B3E}"/>
                  </a:ext>
                </a:extLst>
              </p:cNvPr>
              <p:cNvSpPr/>
              <p:nvPr/>
            </p:nvSpPr>
            <p:spPr>
              <a:xfrm rot="20604796">
                <a:off x="8103265" y="5387936"/>
                <a:ext cx="1558187" cy="4825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350" b="1" dirty="0">
                    <a:latin typeface="MingLiU" panose="02020509000000000000" pitchFamily="49" charset="-120"/>
                    <a:ea typeface="MingLiU" panose="02020509000000000000" pitchFamily="49" charset="-120"/>
                    <a:cs typeface="Apple Chancery" panose="03020702040506060504" pitchFamily="66" charset="-79"/>
                  </a:rPr>
                  <a:t>LIFE CODE</a:t>
                </a:r>
              </a:p>
            </p:txBody>
          </p:sp>
        </p:grp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8955F4B-DB4B-964C-A6FC-0B4B4601206D}"/>
                </a:ext>
              </a:extLst>
            </p:cNvPr>
            <p:cNvSpPr/>
            <p:nvPr/>
          </p:nvSpPr>
          <p:spPr>
            <a:xfrm rot="20569713">
              <a:off x="9036441" y="2636612"/>
              <a:ext cx="992581" cy="369332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sz="135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FF0000"/>
                  </a:solidFill>
                  <a:latin typeface="MingLiU" panose="02020509000000000000" pitchFamily="49" charset="-120"/>
                  <a:ea typeface="MingLiU" panose="02020509000000000000" pitchFamily="49" charset="-120"/>
                  <a:cs typeface="Apple Chancery" panose="03020702040506060504" pitchFamily="66" charset="-79"/>
                </a:rPr>
                <a:t>RECIPES</a:t>
              </a:r>
            </a:p>
          </p:txBody>
        </p:sp>
      </p:grpSp>
      <p:sp>
        <p:nvSpPr>
          <p:cNvPr id="37" name="Oval 36">
            <a:extLst>
              <a:ext uri="{FF2B5EF4-FFF2-40B4-BE49-F238E27FC236}">
                <a16:creationId xmlns:a16="http://schemas.microsoft.com/office/drawing/2014/main" id="{B19C226F-008A-DF4E-9EC1-D40A7D255285}"/>
              </a:ext>
            </a:extLst>
          </p:cNvPr>
          <p:cNvSpPr/>
          <p:nvPr/>
        </p:nvSpPr>
        <p:spPr>
          <a:xfrm>
            <a:off x="5692906" y="4236375"/>
            <a:ext cx="864157" cy="80626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3DE599A9-A3A5-B845-8016-3199D80A9C93}"/>
              </a:ext>
            </a:extLst>
          </p:cNvPr>
          <p:cNvGrpSpPr/>
          <p:nvPr/>
        </p:nvGrpSpPr>
        <p:grpSpPr>
          <a:xfrm>
            <a:off x="6282608" y="3410074"/>
            <a:ext cx="1742963" cy="1856345"/>
            <a:chOff x="5877920" y="4327089"/>
            <a:chExt cx="2323951" cy="2475127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A5495FD5-D236-0C49-81C0-E734A5E6EDC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0559321">
              <a:off x="5877920" y="4327089"/>
              <a:ext cx="2323951" cy="2475127"/>
            </a:xfrm>
            <a:prstGeom prst="rect">
              <a:avLst/>
            </a:prstGeom>
          </p:spPr>
        </p:pic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5FBD39FC-0E11-9041-99D8-2E21F643D0F4}"/>
                </a:ext>
              </a:extLst>
            </p:cNvPr>
            <p:cNvGrpSpPr/>
            <p:nvPr/>
          </p:nvGrpSpPr>
          <p:grpSpPr>
            <a:xfrm>
              <a:off x="6088413" y="4592159"/>
              <a:ext cx="1152209" cy="1166895"/>
              <a:chOff x="1871535" y="4274568"/>
              <a:chExt cx="1152209" cy="1166895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CAA34DB3-30DA-A04C-A214-5AAE39A1A6E0}"/>
                  </a:ext>
                </a:extLst>
              </p:cNvPr>
              <p:cNvSpPr/>
              <p:nvPr/>
            </p:nvSpPr>
            <p:spPr>
              <a:xfrm>
                <a:off x="1871535" y="4274568"/>
                <a:ext cx="1152209" cy="1166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359F05D-B042-7F40-9CFA-AEB5897BCA82}"/>
                  </a:ext>
                </a:extLst>
              </p:cNvPr>
              <p:cNvSpPr txBox="1"/>
              <p:nvPr/>
            </p:nvSpPr>
            <p:spPr>
              <a:xfrm rot="19928253">
                <a:off x="1932608" y="4324821"/>
                <a:ext cx="1030061" cy="1046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750" dirty="0"/>
                  <a:t>ACCCCGTACGTCCCGTACCGTTTTACTGACCCCGTACGTCCCGTACCGTTTTACTGACCC</a:t>
                </a:r>
              </a:p>
            </p:txBody>
          </p:sp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0226ED69-7712-A344-BECB-06FB087407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 rot="19794144">
                <a:off x="2424772" y="4996673"/>
                <a:ext cx="387131" cy="321117"/>
              </a:xfrm>
              <a:prstGeom prst="rect">
                <a:avLst/>
              </a:prstGeom>
            </p:spPr>
          </p:pic>
          <p:pic>
            <p:nvPicPr>
              <p:cNvPr id="43" name="Picture 42">
                <a:extLst>
                  <a:ext uri="{FF2B5EF4-FFF2-40B4-BE49-F238E27FC236}">
                    <a16:creationId xmlns:a16="http://schemas.microsoft.com/office/drawing/2014/main" id="{140CA19D-0EB6-1A41-BBF9-408D7CB27D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rot="19847794" flipH="1">
                <a:off x="2497895" y="4416777"/>
                <a:ext cx="244710" cy="244710"/>
              </a:xfrm>
              <a:prstGeom prst="rect">
                <a:avLst/>
              </a:prstGeom>
            </p:spPr>
          </p:pic>
        </p:grp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D0408B03-F0EA-8A4C-934B-AE72EEF65209}"/>
              </a:ext>
            </a:extLst>
          </p:cNvPr>
          <p:cNvGrpSpPr/>
          <p:nvPr/>
        </p:nvGrpSpPr>
        <p:grpSpPr>
          <a:xfrm>
            <a:off x="4908178" y="5397279"/>
            <a:ext cx="1282801" cy="628094"/>
            <a:chOff x="6544237" y="6053372"/>
            <a:chExt cx="1710401" cy="837458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B4F2358F-7314-9741-8DBA-D810A2E502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544237" y="6053372"/>
              <a:ext cx="1710401" cy="837458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2123FF89-E2C8-8841-9182-63AF693000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848695" y="6069871"/>
              <a:ext cx="393049" cy="802476"/>
            </a:xfrm>
            <a:prstGeom prst="rect">
              <a:avLst/>
            </a:prstGeom>
          </p:spPr>
        </p:pic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758A612D-2CE2-464E-8D8A-0ADA8502C0D3}"/>
              </a:ext>
            </a:extLst>
          </p:cNvPr>
          <p:cNvGrpSpPr/>
          <p:nvPr/>
        </p:nvGrpSpPr>
        <p:grpSpPr>
          <a:xfrm>
            <a:off x="1214092" y="2237551"/>
            <a:ext cx="1832794" cy="986879"/>
            <a:chOff x="1806289" y="1051537"/>
            <a:chExt cx="2443725" cy="1315839"/>
          </a:xfrm>
        </p:grpSpPr>
        <p:sp>
          <p:nvSpPr>
            <p:cNvPr id="54" name="Triangle 53">
              <a:extLst>
                <a:ext uri="{FF2B5EF4-FFF2-40B4-BE49-F238E27FC236}">
                  <a16:creationId xmlns:a16="http://schemas.microsoft.com/office/drawing/2014/main" id="{E999B901-BAB7-7C44-9A38-9D10F79455B3}"/>
                </a:ext>
              </a:extLst>
            </p:cNvPr>
            <p:cNvSpPr/>
            <p:nvPr/>
          </p:nvSpPr>
          <p:spPr>
            <a:xfrm rot="16200000">
              <a:off x="2398014" y="515377"/>
              <a:ext cx="1315839" cy="2388160"/>
            </a:xfrm>
            <a:prstGeom prst="triangle">
              <a:avLst/>
            </a:prstGeom>
            <a:gradFill flip="none" rotWithShape="1">
              <a:gsLst>
                <a:gs pos="0">
                  <a:srgbClr val="7030A0">
                    <a:tint val="66000"/>
                    <a:satMod val="160000"/>
                  </a:srgbClr>
                </a:gs>
                <a:gs pos="50000">
                  <a:srgbClr val="7030A0">
                    <a:tint val="44500"/>
                    <a:satMod val="160000"/>
                  </a:srgbClr>
                </a:gs>
                <a:gs pos="100000">
                  <a:srgbClr val="7030A0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D3D6CB81-A21A-6443-AFF7-40470E14C9AF}"/>
                </a:ext>
              </a:extLst>
            </p:cNvPr>
            <p:cNvSpPr/>
            <p:nvPr/>
          </p:nvSpPr>
          <p:spPr>
            <a:xfrm>
              <a:off x="1806289" y="1686598"/>
              <a:ext cx="49876" cy="45719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2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2">
                    <a:lumMod val="40000"/>
                    <a:lumOff val="60000"/>
                    <a:shade val="100000"/>
                    <a:satMod val="11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B57B5DF7-B593-614B-937E-0860715569DC}"/>
              </a:ext>
            </a:extLst>
          </p:cNvPr>
          <p:cNvGrpSpPr/>
          <p:nvPr/>
        </p:nvGrpSpPr>
        <p:grpSpPr>
          <a:xfrm>
            <a:off x="3204044" y="1578160"/>
            <a:ext cx="1591955" cy="659391"/>
            <a:chOff x="4272058" y="961213"/>
            <a:chExt cx="2122607" cy="879188"/>
          </a:xfrm>
        </p:grpSpPr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94D6526C-9E14-3B4B-8E01-448FD876C0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72058" y="1410759"/>
              <a:ext cx="639337" cy="429642"/>
            </a:xfrm>
            <a:prstGeom prst="straightConnector1">
              <a:avLst/>
            </a:prstGeom>
            <a:ln w="50800">
              <a:solidFill>
                <a:srgbClr val="FE0606"/>
              </a:solidFill>
              <a:headEnd type="none" w="med" len="med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3600208-CB2F-3B42-8D47-52D02A295C89}"/>
                </a:ext>
              </a:extLst>
            </p:cNvPr>
            <p:cNvSpPr txBox="1"/>
            <p:nvPr/>
          </p:nvSpPr>
          <p:spPr>
            <a:xfrm>
              <a:off x="4810489" y="961213"/>
              <a:ext cx="158417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0000"/>
                  </a:solidFill>
                  <a:ea typeface="Meiryo" panose="020B0604030504040204" pitchFamily="34" charset="-128"/>
                  <a:cs typeface="Aparajita" panose="020B0604020202020204" pitchFamily="34" charset="0"/>
                </a:rPr>
                <a:t>Cell</a:t>
              </a: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3A0BB90E-E445-FC4F-BE6B-365B7685D54D}"/>
              </a:ext>
            </a:extLst>
          </p:cNvPr>
          <p:cNvGrpSpPr/>
          <p:nvPr/>
        </p:nvGrpSpPr>
        <p:grpSpPr>
          <a:xfrm>
            <a:off x="4279185" y="1806695"/>
            <a:ext cx="1562431" cy="615795"/>
            <a:chOff x="5705579" y="1265927"/>
            <a:chExt cx="2083241" cy="821060"/>
          </a:xfrm>
        </p:grpSpPr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AE28784D-0113-CB43-8F90-D2E0E075B45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17321" y="1710504"/>
              <a:ext cx="502104" cy="376483"/>
            </a:xfrm>
            <a:prstGeom prst="straightConnector1">
              <a:avLst/>
            </a:prstGeom>
            <a:ln w="50800">
              <a:solidFill>
                <a:srgbClr val="FE0606"/>
              </a:solidFill>
              <a:headEnd type="none" w="med" len="med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E7F96B3E-FCAD-3540-AB51-E08036114DE4}"/>
                </a:ext>
              </a:extLst>
            </p:cNvPr>
            <p:cNvSpPr txBox="1"/>
            <p:nvPr/>
          </p:nvSpPr>
          <p:spPr>
            <a:xfrm>
              <a:off x="5705579" y="1265927"/>
              <a:ext cx="208324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0000"/>
                  </a:solidFill>
                  <a:ea typeface="Meiryo" panose="020B0604030504040204" pitchFamily="34" charset="-128"/>
                  <a:cs typeface="Aparajita" panose="020B0604020202020204" pitchFamily="34" charset="0"/>
                </a:rPr>
                <a:t>Chromosome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A7C90A0-1DCA-D14C-B726-181653B7596A}"/>
              </a:ext>
            </a:extLst>
          </p:cNvPr>
          <p:cNvGrpSpPr/>
          <p:nvPr/>
        </p:nvGrpSpPr>
        <p:grpSpPr>
          <a:xfrm>
            <a:off x="442536" y="4457783"/>
            <a:ext cx="1301882" cy="1275883"/>
            <a:chOff x="590048" y="4800710"/>
            <a:chExt cx="1735842" cy="1701176"/>
          </a:xfrm>
        </p:grpSpPr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F7AECA0D-BF4B-0246-89C6-9646E9B48B33}"/>
                </a:ext>
              </a:extLst>
            </p:cNvPr>
            <p:cNvCxnSpPr>
              <a:cxnSpLocks/>
            </p:cNvCxnSpPr>
            <p:nvPr/>
          </p:nvCxnSpPr>
          <p:spPr>
            <a:xfrm>
              <a:off x="590048" y="4800710"/>
              <a:ext cx="21157" cy="1508546"/>
            </a:xfrm>
            <a:prstGeom prst="straightConnector1">
              <a:avLst/>
            </a:prstGeom>
            <a:ln w="50800">
              <a:solidFill>
                <a:srgbClr val="FE0606"/>
              </a:solidFill>
              <a:headEnd type="none" w="med" len="med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9C49DB93-AB6D-2342-B59C-96155D5A71DB}"/>
                </a:ext>
              </a:extLst>
            </p:cNvPr>
            <p:cNvCxnSpPr>
              <a:cxnSpLocks/>
            </p:cNvCxnSpPr>
            <p:nvPr/>
          </p:nvCxnSpPr>
          <p:spPr>
            <a:xfrm>
              <a:off x="1683748" y="5355206"/>
              <a:ext cx="10579" cy="948109"/>
            </a:xfrm>
            <a:prstGeom prst="straightConnector1">
              <a:avLst/>
            </a:prstGeom>
            <a:ln w="50800">
              <a:solidFill>
                <a:srgbClr val="FE0606"/>
              </a:solidFill>
              <a:headEnd type="none" w="med" len="med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98FD6274-D320-2146-BD88-FD632B116E70}"/>
                </a:ext>
              </a:extLst>
            </p:cNvPr>
            <p:cNvSpPr txBox="1"/>
            <p:nvPr/>
          </p:nvSpPr>
          <p:spPr>
            <a:xfrm>
              <a:off x="741715" y="6009444"/>
              <a:ext cx="1584175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0000"/>
                  </a:solidFill>
                  <a:ea typeface="Meiryo" panose="020B0604030504040204" pitchFamily="34" charset="-128"/>
                  <a:cs typeface="Aparajita" panose="020B0604020202020204" pitchFamily="34" charset="0"/>
                </a:rPr>
                <a:t>Gene</a:t>
              </a: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DF8540C5-305B-724F-8E83-F30DF7D9FC5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50469" y="2217027"/>
            <a:ext cx="4191506" cy="3351193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83B64DD2-A9A3-C04C-B649-147952A9755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528715" y="4226407"/>
            <a:ext cx="459365" cy="459365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50045D59-7826-984E-AD77-54F6C098E42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203318" y="4205707"/>
            <a:ext cx="459365" cy="459365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2723CA25-46FE-6F42-8001-1D24FB11199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60670" y="4216465"/>
            <a:ext cx="459365" cy="459365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9DD39A70-37E9-CB4A-A3BF-0B980F9F5A9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46768" y="4572916"/>
            <a:ext cx="459365" cy="459365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2FB2BBA1-2FFA-7744-9E96-7D709E24D90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512634" y="4598971"/>
            <a:ext cx="459365" cy="413012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D7712998-7490-9F41-AE01-8BA8F5C8159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512634" y="4925182"/>
            <a:ext cx="459365" cy="459365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84543851-D3B7-8644-A002-A8459E57878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89920" y="4554871"/>
            <a:ext cx="459365" cy="459365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1CFAE70E-0AB6-6E40-8A60-88826151BC5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64054" y="4931894"/>
            <a:ext cx="459365" cy="459365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391854E3-0537-2E47-9518-04B3A6A6E0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5605" y="5004422"/>
            <a:ext cx="254927" cy="305912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82790E9E-EBE2-9445-9F0D-40F91EE56C4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952886" y="5362756"/>
            <a:ext cx="820210" cy="578846"/>
          </a:xfrm>
          <a:prstGeom prst="rect">
            <a:avLst/>
          </a:prstGeom>
        </p:spPr>
      </p:pic>
      <p:sp>
        <p:nvSpPr>
          <p:cNvPr id="99" name="Rectangle 98">
            <a:extLst>
              <a:ext uri="{FF2B5EF4-FFF2-40B4-BE49-F238E27FC236}">
                <a16:creationId xmlns:a16="http://schemas.microsoft.com/office/drawing/2014/main" id="{EECF3EBC-1C2B-B640-80F0-336F5DF14AC0}"/>
              </a:ext>
            </a:extLst>
          </p:cNvPr>
          <p:cNvSpPr/>
          <p:nvPr/>
        </p:nvSpPr>
        <p:spPr>
          <a:xfrm>
            <a:off x="4404684" y="3985704"/>
            <a:ext cx="1436932" cy="27699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35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MingLiU" panose="02020509000000000000" pitchFamily="49" charset="-120"/>
                <a:ea typeface="MingLiU" panose="02020509000000000000" pitchFamily="49" charset="-120"/>
                <a:cs typeface="Apple Chancery" panose="03020702040506060504" pitchFamily="66" charset="-79"/>
              </a:rPr>
              <a:t>99.9% Identical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AEA78D-25D9-BD49-8353-9BD991136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Genome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CED2F6-4962-8048-86C3-CCA2799777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07847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5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5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250"/>
                            </p:stCondLst>
                            <p:childTnLst>
                              <p:par>
                                <p:cTn id="8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673CA253-7C2D-4F47-8048-D210643BD923}"/>
              </a:ext>
            </a:extLst>
          </p:cNvPr>
          <p:cNvSpPr/>
          <p:nvPr/>
        </p:nvSpPr>
        <p:spPr>
          <a:xfrm>
            <a:off x="3356118" y="1595447"/>
            <a:ext cx="25540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en-US" sz="2400" dirty="0">
                <a:solidFill>
                  <a:srgbClr val="B27D49"/>
                </a:solidFill>
                <a:latin typeface="Tahoma"/>
              </a:rPr>
              <a:t>Countermeasures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14A76A2-469E-F446-92AC-B7C915DA44D6}"/>
              </a:ext>
            </a:extLst>
          </p:cNvPr>
          <p:cNvGrpSpPr/>
          <p:nvPr/>
        </p:nvGrpSpPr>
        <p:grpSpPr>
          <a:xfrm>
            <a:off x="686301" y="4131077"/>
            <a:ext cx="3453652" cy="977144"/>
            <a:chOff x="-2560520" y="1519512"/>
            <a:chExt cx="4604869" cy="1302860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022B2917-3008-BA45-9C5D-244D20EBFB2B}"/>
                </a:ext>
              </a:extLst>
            </p:cNvPr>
            <p:cNvGrpSpPr/>
            <p:nvPr/>
          </p:nvGrpSpPr>
          <p:grpSpPr>
            <a:xfrm>
              <a:off x="-2560520" y="1519512"/>
              <a:ext cx="4604869" cy="1302860"/>
              <a:chOff x="-2427170" y="968094"/>
              <a:chExt cx="4604869" cy="1302860"/>
            </a:xfrm>
          </p:grpSpPr>
          <p:sp>
            <p:nvSpPr>
              <p:cNvPr id="39" name="Rounded Rectangle 38">
                <a:extLst>
                  <a:ext uri="{FF2B5EF4-FFF2-40B4-BE49-F238E27FC236}">
                    <a16:creationId xmlns:a16="http://schemas.microsoft.com/office/drawing/2014/main" id="{CEB594E8-9810-EF42-9C03-0A1870E66403}"/>
                  </a:ext>
                </a:extLst>
              </p:cNvPr>
              <p:cNvSpPr/>
              <p:nvPr/>
            </p:nvSpPr>
            <p:spPr>
              <a:xfrm>
                <a:off x="-2427170" y="996714"/>
                <a:ext cx="4604869" cy="1274240"/>
              </a:xfrm>
              <a:prstGeom prst="roundRect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 algn="just" defTabSz="685800">
                  <a:defRPr/>
                </a:pPr>
                <a:endParaRPr lang="en-US" sz="300" b="1" dirty="0">
                  <a:solidFill>
                    <a:srgbClr val="E5C243"/>
                  </a:solidFill>
                  <a:latin typeface="europa"/>
                </a:endParaRP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A7AF234F-07F9-2643-9470-9C9982767F4A}"/>
                  </a:ext>
                </a:extLst>
              </p:cNvPr>
              <p:cNvSpPr txBox="1"/>
              <p:nvPr/>
            </p:nvSpPr>
            <p:spPr>
              <a:xfrm>
                <a:off x="-1860111" y="968094"/>
                <a:ext cx="4037810" cy="12721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defTabSz="685800">
                  <a:defRPr/>
                </a:pPr>
                <a:r>
                  <a:rPr lang="en-US" sz="1400" dirty="0">
                    <a:solidFill>
                      <a:prstClr val="black"/>
                    </a:solidFill>
                  </a:rPr>
                  <a:t>ℇ-differential privacy for sharing genomic datasets with dependent tuples .</a:t>
                </a:r>
              </a:p>
              <a:p>
                <a:pPr algn="ctr" defTabSz="685800">
                  <a:defRPr/>
                </a:pPr>
                <a:r>
                  <a:rPr lang="en-US" sz="1400" b="1" dirty="0">
                    <a:solidFill>
                      <a:srgbClr val="FF0000"/>
                    </a:solidFill>
                  </a:rPr>
                  <a:t>[Bioinformatics’19]</a:t>
                </a:r>
                <a:endParaRPr 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6D6162D-81FA-3142-B8C8-EBA49EB0C90C}"/>
                </a:ext>
              </a:extLst>
            </p:cNvPr>
            <p:cNvSpPr/>
            <p:nvPr/>
          </p:nvSpPr>
          <p:spPr>
            <a:xfrm>
              <a:off x="-2290346" y="1656205"/>
              <a:ext cx="287423" cy="923330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 defTabSz="685800">
                <a:defRPr/>
              </a:pPr>
              <a:r>
                <a:rPr lang="en-US" sz="4050" b="1" dirty="0">
                  <a:ln/>
                  <a:solidFill>
                    <a:srgbClr val="B19C7D"/>
                  </a:solidFill>
                  <a:latin typeface="Tahoma"/>
                </a:rPr>
                <a:t>4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BF5F9E7-8843-6544-AD50-790EB4C4BFF4}"/>
              </a:ext>
            </a:extLst>
          </p:cNvPr>
          <p:cNvGrpSpPr/>
          <p:nvPr/>
        </p:nvGrpSpPr>
        <p:grpSpPr>
          <a:xfrm>
            <a:off x="3159260" y="2247542"/>
            <a:ext cx="2655027" cy="1994710"/>
            <a:chOff x="4154532" y="2120900"/>
            <a:chExt cx="3540036" cy="265961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A3FBEB7-2485-9F49-85AC-DA2405792A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45050" y="2120900"/>
              <a:ext cx="2159000" cy="254000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34AE3F3-D652-A64C-90A7-228D2E2C77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54532" y="2134078"/>
              <a:ext cx="3540036" cy="264643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FBE9D0C-56B9-774E-9B8F-51D64DF94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>
                <a:solidFill>
                  <a:schemeClr val="accent2">
                    <a:lumMod val="75000"/>
                  </a:schemeClr>
                </a:solidFill>
              </a:rPr>
              <a:t>Our Contributions</a:t>
            </a:r>
            <a:br>
              <a:rPr lang="en-US" sz="4500" dirty="0">
                <a:solidFill>
                  <a:schemeClr val="accent2">
                    <a:lumMod val="75000"/>
                  </a:schemeClr>
                </a:solidFill>
              </a:rPr>
            </a:br>
            <a:endParaRPr lang="en-US" sz="4500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EF1069E-D76A-C243-BE3B-925900067C09}"/>
              </a:ext>
            </a:extLst>
          </p:cNvPr>
          <p:cNvGrpSpPr/>
          <p:nvPr/>
        </p:nvGrpSpPr>
        <p:grpSpPr>
          <a:xfrm>
            <a:off x="5222804" y="4149080"/>
            <a:ext cx="3453652" cy="955679"/>
            <a:chOff x="-2560520" y="1548132"/>
            <a:chExt cx="4604869" cy="1274240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A6F1C02-8896-2C46-AA42-FEDAF0337208}"/>
                </a:ext>
              </a:extLst>
            </p:cNvPr>
            <p:cNvGrpSpPr/>
            <p:nvPr/>
          </p:nvGrpSpPr>
          <p:grpSpPr>
            <a:xfrm>
              <a:off x="-2560520" y="1548132"/>
              <a:ext cx="4604869" cy="1274240"/>
              <a:chOff x="-2427170" y="996714"/>
              <a:chExt cx="4604869" cy="1274240"/>
            </a:xfrm>
          </p:grpSpPr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2E315723-CACF-2F4B-BB15-3D02D3CC3958}"/>
                  </a:ext>
                </a:extLst>
              </p:cNvPr>
              <p:cNvSpPr/>
              <p:nvPr/>
            </p:nvSpPr>
            <p:spPr>
              <a:xfrm>
                <a:off x="-2427170" y="996714"/>
                <a:ext cx="4604869" cy="1274240"/>
              </a:xfrm>
              <a:prstGeom prst="roundRect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 algn="just" defTabSz="685800">
                  <a:defRPr/>
                </a:pPr>
                <a:endParaRPr lang="en-US" sz="300" b="1" dirty="0">
                  <a:solidFill>
                    <a:srgbClr val="E5C243"/>
                  </a:solidFill>
                  <a:latin typeface="europa"/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FD156D80-43AF-6F48-BB63-37C4B59FADFC}"/>
                  </a:ext>
                </a:extLst>
              </p:cNvPr>
              <p:cNvSpPr txBox="1"/>
              <p:nvPr/>
            </p:nvSpPr>
            <p:spPr>
              <a:xfrm>
                <a:off x="-1860111" y="1187365"/>
                <a:ext cx="3729124" cy="984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defTabSz="685800">
                  <a:defRPr/>
                </a:pPr>
                <a:r>
                  <a:rPr lang="en-US" sz="1400" dirty="0">
                    <a:solidFill>
                      <a:prstClr val="black"/>
                    </a:solidFill>
                  </a:rPr>
                  <a:t>Selective hiding mechanism and differential privacy.</a:t>
                </a:r>
              </a:p>
              <a:p>
                <a:pPr algn="ctr" defTabSz="685800">
                  <a:defRPr/>
                </a:pPr>
                <a:r>
                  <a:rPr lang="en-US" sz="1400" b="1" dirty="0">
                    <a:solidFill>
                      <a:srgbClr val="FF0000"/>
                    </a:solidFill>
                  </a:rPr>
                  <a:t>[arXiv’21]</a:t>
                </a:r>
                <a:endParaRPr 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57A4FD7-CC69-A742-8154-2CFEBC135067}"/>
                </a:ext>
              </a:extLst>
            </p:cNvPr>
            <p:cNvSpPr/>
            <p:nvPr/>
          </p:nvSpPr>
          <p:spPr>
            <a:xfrm>
              <a:off x="-2290345" y="1656205"/>
              <a:ext cx="287423" cy="923330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 defTabSz="685800">
                <a:defRPr/>
              </a:pPr>
              <a:r>
                <a:rPr lang="en-US" sz="4050" b="1" dirty="0">
                  <a:ln/>
                  <a:solidFill>
                    <a:srgbClr val="B19C7D"/>
                  </a:solidFill>
                  <a:latin typeface="Tahoma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5776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ross 9">
            <a:extLst>
              <a:ext uri="{FF2B5EF4-FFF2-40B4-BE49-F238E27FC236}">
                <a16:creationId xmlns:a16="http://schemas.microsoft.com/office/drawing/2014/main" id="{4E185024-6F6D-384D-8201-B9A029E4EEEC}"/>
              </a:ext>
            </a:extLst>
          </p:cNvPr>
          <p:cNvSpPr/>
          <p:nvPr/>
        </p:nvSpPr>
        <p:spPr>
          <a:xfrm>
            <a:off x="4233041" y="3054955"/>
            <a:ext cx="437493" cy="275124"/>
          </a:xfrm>
          <a:prstGeom prst="plus">
            <a:avLst/>
          </a:prstGeom>
        </p:spPr>
        <p:txBody>
          <a:bodyPr wrap="square" rtlCol="0" anchor="ctr">
            <a:spAutoFit/>
          </a:bodyPr>
          <a:lstStyle/>
          <a:p>
            <a:pPr algn="just"/>
            <a:endParaRPr lang="en-US" sz="300" b="1" dirty="0">
              <a:solidFill>
                <a:schemeClr val="bg2"/>
              </a:solidFill>
              <a:latin typeface="europ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A5C7950-BA11-0142-9232-4DA91EDCD562}"/>
              </a:ext>
            </a:extLst>
          </p:cNvPr>
          <p:cNvSpPr txBox="1"/>
          <p:nvPr/>
        </p:nvSpPr>
        <p:spPr>
          <a:xfrm>
            <a:off x="1008042" y="3233051"/>
            <a:ext cx="1952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Manuel Corpas Family</a:t>
            </a:r>
            <a:endParaRPr lang="en-US" sz="120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5BF558B-DFED-6041-90E2-333DFB658B95}"/>
              </a:ext>
            </a:extLst>
          </p:cNvPr>
          <p:cNvGrpSpPr/>
          <p:nvPr/>
        </p:nvGrpSpPr>
        <p:grpSpPr>
          <a:xfrm>
            <a:off x="600859" y="1827370"/>
            <a:ext cx="2558951" cy="1343894"/>
            <a:chOff x="801144" y="1293494"/>
            <a:chExt cx="3411935" cy="1791858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9CA95A52-D27A-F94F-9B44-546211664F3D}"/>
                </a:ext>
              </a:extLst>
            </p:cNvPr>
            <p:cNvGrpSpPr/>
            <p:nvPr/>
          </p:nvGrpSpPr>
          <p:grpSpPr>
            <a:xfrm>
              <a:off x="801144" y="1293494"/>
              <a:ext cx="3411935" cy="1791858"/>
              <a:chOff x="527828" y="1501077"/>
              <a:chExt cx="3726126" cy="2159543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72DA1469-9581-DC44-8BBB-90C92750D4C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b="47749"/>
              <a:stretch/>
            </p:blipFill>
            <p:spPr>
              <a:xfrm>
                <a:off x="527828" y="1501077"/>
                <a:ext cx="3726126" cy="2159543"/>
              </a:xfrm>
              <a:prstGeom prst="rect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</p:pic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9257E756-8960-9244-BBDB-EEE10C2A5E0F}"/>
                  </a:ext>
                </a:extLst>
              </p:cNvPr>
              <p:cNvSpPr/>
              <p:nvPr/>
            </p:nvSpPr>
            <p:spPr>
              <a:xfrm>
                <a:off x="1277373" y="3033377"/>
                <a:ext cx="901103" cy="566385"/>
              </a:xfrm>
              <a:prstGeom prst="ellipse">
                <a:avLst/>
              </a:prstGeom>
              <a:noFill/>
              <a:ln>
                <a:prstDash val="sysDot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 algn="just"/>
                <a:endParaRPr lang="en-US" sz="300" b="1" dirty="0">
                  <a:solidFill>
                    <a:schemeClr val="bg2"/>
                  </a:solidFill>
                  <a:latin typeface="europa"/>
                </a:endParaRPr>
              </a:p>
            </p:txBody>
          </p:sp>
        </p:grp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C32038BC-C8C6-D040-82B9-A19BCE7578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8277" y="2547947"/>
              <a:ext cx="528041" cy="478483"/>
            </a:xfrm>
            <a:prstGeom prst="rect">
              <a:avLst/>
            </a:prstGeom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812C3335-8E75-B048-A96F-4D4B0B36C081}"/>
              </a:ext>
            </a:extLst>
          </p:cNvPr>
          <p:cNvGrpSpPr/>
          <p:nvPr/>
        </p:nvGrpSpPr>
        <p:grpSpPr>
          <a:xfrm>
            <a:off x="4134348" y="1868753"/>
            <a:ext cx="3204685" cy="2584951"/>
            <a:chOff x="5512464" y="1348670"/>
            <a:chExt cx="4272913" cy="3446601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89BC6D3B-3A0E-9845-82B9-A02A6BF539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85123" y="3871638"/>
              <a:ext cx="1391013" cy="923633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F61ECB5-DA35-9F4E-85DC-AA16534266D3}"/>
                </a:ext>
              </a:extLst>
            </p:cNvPr>
            <p:cNvSpPr txBox="1"/>
            <p:nvPr/>
          </p:nvSpPr>
          <p:spPr>
            <a:xfrm>
              <a:off x="7189007" y="4141830"/>
              <a:ext cx="2596370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900" dirty="0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FC18C64-8A2B-664E-9802-58782F59B93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512464" y="1348670"/>
              <a:ext cx="3850141" cy="2311950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</p:grpSp>
      <p:sp>
        <p:nvSpPr>
          <p:cNvPr id="59" name="Equal 58">
            <a:extLst>
              <a:ext uri="{FF2B5EF4-FFF2-40B4-BE49-F238E27FC236}">
                <a16:creationId xmlns:a16="http://schemas.microsoft.com/office/drawing/2014/main" id="{EB5175B5-CB31-454C-B79C-5373AF233242}"/>
              </a:ext>
            </a:extLst>
          </p:cNvPr>
          <p:cNvSpPr/>
          <p:nvPr/>
        </p:nvSpPr>
        <p:spPr>
          <a:xfrm>
            <a:off x="7006348" y="2668776"/>
            <a:ext cx="587674" cy="432494"/>
          </a:xfrm>
          <a:prstGeom prst="mathEqual">
            <a:avLst/>
          </a:prstGeom>
          <a:ln>
            <a:solidFill>
              <a:srgbClr val="C00000"/>
            </a:solidFill>
          </a:ln>
        </p:spPr>
        <p:txBody>
          <a:bodyPr wrap="square" rtlCol="0" anchor="ctr">
            <a:spAutoFit/>
          </a:bodyPr>
          <a:lstStyle/>
          <a:p>
            <a:pPr algn="just"/>
            <a:endParaRPr lang="en-US" sz="300" b="1" dirty="0">
              <a:solidFill>
                <a:schemeClr val="bg2"/>
              </a:solidFill>
              <a:latin typeface="europa"/>
            </a:endParaRPr>
          </a:p>
        </p:txBody>
      </p:sp>
      <p:sp>
        <p:nvSpPr>
          <p:cNvPr id="60" name="Plus 59">
            <a:extLst>
              <a:ext uri="{FF2B5EF4-FFF2-40B4-BE49-F238E27FC236}">
                <a16:creationId xmlns:a16="http://schemas.microsoft.com/office/drawing/2014/main" id="{7E3E5751-5061-664A-8E3D-FC23F08D138F}"/>
              </a:ext>
            </a:extLst>
          </p:cNvPr>
          <p:cNvSpPr/>
          <p:nvPr/>
        </p:nvSpPr>
        <p:spPr>
          <a:xfrm>
            <a:off x="3331333" y="2668775"/>
            <a:ext cx="598028" cy="583198"/>
          </a:xfrm>
          <a:prstGeom prst="mathPlus">
            <a:avLst/>
          </a:prstGeom>
          <a:ln>
            <a:solidFill>
              <a:srgbClr val="C00000"/>
            </a:solidFill>
          </a:ln>
        </p:spPr>
        <p:txBody>
          <a:bodyPr wrap="square" rtlCol="0" anchor="ctr">
            <a:spAutoFit/>
          </a:bodyPr>
          <a:lstStyle/>
          <a:p>
            <a:pPr algn="just"/>
            <a:endParaRPr lang="en-US" sz="300" b="1" dirty="0">
              <a:solidFill>
                <a:schemeClr val="bg2"/>
              </a:solidFill>
              <a:latin typeface="europ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5DE701-3E05-FC4D-B240-E056EB7781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5680" y="3627730"/>
            <a:ext cx="3296147" cy="146282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1" name="Oval 40">
            <a:extLst>
              <a:ext uri="{FF2B5EF4-FFF2-40B4-BE49-F238E27FC236}">
                <a16:creationId xmlns:a16="http://schemas.microsoft.com/office/drawing/2014/main" id="{D4F718C7-42E5-5C49-9E13-F752EEAE060C}"/>
              </a:ext>
            </a:extLst>
          </p:cNvPr>
          <p:cNvSpPr/>
          <p:nvPr/>
        </p:nvSpPr>
        <p:spPr>
          <a:xfrm>
            <a:off x="820278" y="3954012"/>
            <a:ext cx="481320" cy="555108"/>
          </a:xfrm>
          <a:prstGeom prst="ellipse">
            <a:avLst/>
          </a:prstGeom>
          <a:noFill/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endParaRPr lang="en-US" sz="300" b="1" dirty="0">
              <a:solidFill>
                <a:schemeClr val="bg2"/>
              </a:solidFill>
              <a:latin typeface="europ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339B8F-3406-774F-902D-8B5D477F1575}"/>
              </a:ext>
            </a:extLst>
          </p:cNvPr>
          <p:cNvSpPr/>
          <p:nvPr/>
        </p:nvSpPr>
        <p:spPr>
          <a:xfrm>
            <a:off x="1108771" y="5248693"/>
            <a:ext cx="160973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/>
              <a:t>CEPH/Utah Family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EEBAE29-EB9A-A043-AAD0-F2CDA6B1EDDC}"/>
              </a:ext>
            </a:extLst>
          </p:cNvPr>
          <p:cNvGrpSpPr/>
          <p:nvPr/>
        </p:nvGrpSpPr>
        <p:grpSpPr>
          <a:xfrm>
            <a:off x="7409119" y="2263432"/>
            <a:ext cx="1949632" cy="1950189"/>
            <a:chOff x="9878825" y="1874908"/>
            <a:chExt cx="2599509" cy="2600252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75F926B6-7590-3D41-B754-A5DA394E0F16}"/>
                </a:ext>
              </a:extLst>
            </p:cNvPr>
            <p:cNvGrpSpPr/>
            <p:nvPr/>
          </p:nvGrpSpPr>
          <p:grpSpPr>
            <a:xfrm>
              <a:off x="9878825" y="1874908"/>
              <a:ext cx="2599509" cy="2600252"/>
              <a:chOff x="10202091" y="1069687"/>
              <a:chExt cx="2034531" cy="1788830"/>
            </a:xfrm>
          </p:grpSpPr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42D285A4-D1F0-E842-8656-24F716DA8F2A}"/>
                  </a:ext>
                </a:extLst>
              </p:cNvPr>
              <p:cNvGrpSpPr/>
              <p:nvPr/>
            </p:nvGrpSpPr>
            <p:grpSpPr>
              <a:xfrm>
                <a:off x="10395045" y="1069687"/>
                <a:ext cx="1301255" cy="1288576"/>
                <a:chOff x="10395046" y="1336469"/>
                <a:chExt cx="1301255" cy="1288576"/>
              </a:xfrm>
            </p:grpSpPr>
            <p:pic>
              <p:nvPicPr>
                <p:cNvPr id="38" name="Picture 37">
                  <a:extLst>
                    <a:ext uri="{FF2B5EF4-FFF2-40B4-BE49-F238E27FC236}">
                      <a16:creationId xmlns:a16="http://schemas.microsoft.com/office/drawing/2014/main" id="{EDD095B9-6C27-6949-91B7-2068AB38F7A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395046" y="1336469"/>
                  <a:ext cx="1301255" cy="1288576"/>
                </a:xfrm>
                <a:prstGeom prst="rect">
                  <a:avLst/>
                </a:prstGeom>
              </p:spPr>
            </p:pic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406D1C36-EC8F-4D43-BA13-F4C2678C61C7}"/>
                    </a:ext>
                  </a:extLst>
                </p:cNvPr>
                <p:cNvSpPr/>
                <p:nvPr/>
              </p:nvSpPr>
              <p:spPr>
                <a:xfrm>
                  <a:off x="11580737" y="1885278"/>
                  <a:ext cx="115564" cy="12704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 anchor="ctr">
                  <a:spAutoFit/>
                </a:bodyPr>
                <a:lstStyle/>
                <a:p>
                  <a:pPr algn="just"/>
                  <a:endParaRPr lang="en-US" sz="300" b="1" dirty="0">
                    <a:solidFill>
                      <a:schemeClr val="bg2"/>
                    </a:solidFill>
                    <a:latin typeface="europa"/>
                  </a:endParaRPr>
                </a:p>
              </p:txBody>
            </p:sp>
          </p:grp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BC44A058-BE79-D24B-B623-301634CBBE8F}"/>
                  </a:ext>
                </a:extLst>
              </p:cNvPr>
              <p:cNvSpPr/>
              <p:nvPr/>
            </p:nvSpPr>
            <p:spPr>
              <a:xfrm>
                <a:off x="10202091" y="2202143"/>
                <a:ext cx="2034531" cy="6563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sz="1350" b="1" dirty="0"/>
                  <a:t>n= 2514 or </a:t>
                </a:r>
              </a:p>
              <a:p>
                <a:pPr lvl="0" algn="ctr">
                  <a:defRPr/>
                </a:pPr>
                <a:r>
                  <a:rPr lang="en-US" sz="1350" b="1" dirty="0"/>
                  <a:t>n= 2508,</a:t>
                </a:r>
              </a:p>
              <a:p>
                <a:pPr lvl="0" algn="ctr">
                  <a:defRPr/>
                </a:pPr>
                <a:r>
                  <a:rPr lang="en-US" sz="1350" b="1" dirty="0"/>
                  <a:t>m =100</a:t>
                </a:r>
              </a:p>
            </p:txBody>
          </p:sp>
        </p:grp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3FF5066-4F21-5646-A824-010CAE1E47A7}"/>
                </a:ext>
              </a:extLst>
            </p:cNvPr>
            <p:cNvSpPr/>
            <p:nvPr/>
          </p:nvSpPr>
          <p:spPr>
            <a:xfrm>
              <a:off x="11598529" y="2596709"/>
              <a:ext cx="424436" cy="336561"/>
            </a:xfrm>
            <a:prstGeom prst="ellipse">
              <a:avLst/>
            </a:prstGeom>
            <a:solidFill>
              <a:schemeClr val="bg1"/>
            </a:solidFill>
          </p:spPr>
          <p:txBody>
            <a:bodyPr wrap="square" rtlCol="0" anchor="ctr">
              <a:spAutoFit/>
            </a:bodyPr>
            <a:lstStyle/>
            <a:p>
              <a:pPr algn="just"/>
              <a:endParaRPr lang="en-US" sz="300" b="1" dirty="0">
                <a:solidFill>
                  <a:schemeClr val="bg2"/>
                </a:solidFill>
                <a:latin typeface="europa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66F64F4-5C0F-F848-90F7-07CA96EDCA3A}"/>
              </a:ext>
            </a:extLst>
          </p:cNvPr>
          <p:cNvGrpSpPr/>
          <p:nvPr/>
        </p:nvGrpSpPr>
        <p:grpSpPr>
          <a:xfrm>
            <a:off x="4188428" y="3417292"/>
            <a:ext cx="648761" cy="306315"/>
            <a:chOff x="1737364" y="3936451"/>
            <a:chExt cx="865015" cy="408419"/>
          </a:xfrm>
        </p:grpSpPr>
        <p:pic>
          <p:nvPicPr>
            <p:cNvPr id="32" name="Picture 31">
              <a:hlinkClick r:id="rId9"/>
              <a:extLst>
                <a:ext uri="{FF2B5EF4-FFF2-40B4-BE49-F238E27FC236}">
                  <a16:creationId xmlns:a16="http://schemas.microsoft.com/office/drawing/2014/main" id="{05FE68DF-1234-3445-9C34-FE0A51F4B8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737364" y="3983066"/>
              <a:ext cx="197267" cy="142560"/>
            </a:xfrm>
            <a:prstGeom prst="rect">
              <a:avLst/>
            </a:prstGeom>
          </p:spPr>
        </p:pic>
        <p:sp>
          <p:nvSpPr>
            <p:cNvPr id="33" name="Rectangle 32">
              <a:hlinkClick r:id="rId11"/>
              <a:extLst>
                <a:ext uri="{FF2B5EF4-FFF2-40B4-BE49-F238E27FC236}">
                  <a16:creationId xmlns:a16="http://schemas.microsoft.com/office/drawing/2014/main" id="{0572B13C-E148-6645-AFAD-CD79717167D1}"/>
                </a:ext>
              </a:extLst>
            </p:cNvPr>
            <p:cNvSpPr/>
            <p:nvPr/>
          </p:nvSpPr>
          <p:spPr>
            <a:xfrm>
              <a:off x="1836784" y="3975538"/>
              <a:ext cx="2463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en-US" sz="1200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0AD7AF9A-508F-9D42-965F-836AB80864D9}"/>
                </a:ext>
              </a:extLst>
            </p:cNvPr>
            <p:cNvSpPr/>
            <p:nvPr/>
          </p:nvSpPr>
          <p:spPr>
            <a:xfrm>
              <a:off x="1836784" y="3936451"/>
              <a:ext cx="765595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75" dirty="0"/>
                <a:t>Wikimedia</a:t>
              </a:r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E9A2575E-420D-E74D-B7AB-BFD33ACB6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Dataset Description</a:t>
            </a:r>
            <a:br>
              <a:rPr lang="en-US" dirty="0">
                <a:solidFill>
                  <a:schemeClr val="accent6">
                    <a:lumMod val="75000"/>
                  </a:schemeClr>
                </a:solidFill>
              </a:rPr>
            </a:b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E7A7A2-A4EC-DA46-A28B-98858DB3F6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AC7BA1-BEA2-40AF-9056-44DC8C985687}" type="slidenum">
              <a:rPr lang="en-US" altLang="en-US" smtClean="0"/>
              <a:pPr/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05694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/>
              <a:t>DP Inference Attacks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685800">
              <a:defRPr/>
            </a:pPr>
            <a:fld id="{323594FA-E141-4234-AE05-360401972BE7}" type="slidenum">
              <a:rPr lang="en-US" altLang="en-US" sz="1200">
                <a:solidFill>
                  <a:srgbClr val="000000"/>
                </a:solidFill>
              </a:rPr>
              <a:pPr defTabSz="685800">
                <a:defRPr/>
              </a:pPr>
              <a:t>22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2001512"/>
            <a:ext cx="444352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  <a:p>
            <a:pPr marL="257175" indent="-257175" defTabSz="685800">
              <a:buFont typeface="Wingdings" panose="05000000000000000000" pitchFamily="2" charset="2"/>
              <a:buChar char="Ø"/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43375" y="3007961"/>
            <a:ext cx="27146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43375" y="3221414"/>
            <a:ext cx="26431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14588" y="3795201"/>
            <a:ext cx="34575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0" y="3809807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86000" y="3829492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02619" y="4138420"/>
            <a:ext cx="45815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14587" y="4002689"/>
            <a:ext cx="35575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00400" y="3879498"/>
            <a:ext cx="35147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5379780" y="4361326"/>
            <a:ext cx="685800" cy="153233"/>
          </a:xfrm>
          <a:prstGeom prst="round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pic>
        <p:nvPicPr>
          <p:cNvPr id="22" name="New picture">
            <a:extLst>
              <a:ext uri="{FF2B5EF4-FFF2-40B4-BE49-F238E27FC236}">
                <a16:creationId xmlns:a16="http://schemas.microsoft.com/office/drawing/2014/main" id="{C3752D7C-1640-C74A-89F3-B29DDC2FDB0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87624" y="1371600"/>
            <a:ext cx="6712527" cy="3882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845317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>
            <a:extLst>
              <a:ext uri="{FF2B5EF4-FFF2-40B4-BE49-F238E27FC236}">
                <a16:creationId xmlns:a16="http://schemas.microsoft.com/office/drawing/2014/main" id="{A27F29E1-A4A1-CF45-9D4E-4DDB8D3F9D85}"/>
              </a:ext>
            </a:extLst>
          </p:cNvPr>
          <p:cNvGrpSpPr/>
          <p:nvPr/>
        </p:nvGrpSpPr>
        <p:grpSpPr>
          <a:xfrm>
            <a:off x="2657476" y="1816686"/>
            <a:ext cx="339000" cy="1269415"/>
            <a:chOff x="3543301" y="1279246"/>
            <a:chExt cx="452000" cy="1692554"/>
          </a:xfrm>
        </p:grpSpPr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531F76D-B1D5-EF4B-BC58-F16824D257A7}"/>
                </a:ext>
              </a:extLst>
            </p:cNvPr>
            <p:cNvCxnSpPr>
              <a:cxnSpLocks/>
            </p:cNvCxnSpPr>
            <p:nvPr/>
          </p:nvCxnSpPr>
          <p:spPr>
            <a:xfrm>
              <a:off x="3543301" y="1279246"/>
              <a:ext cx="14288" cy="1692554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72C86FC-7D2C-474B-BC1D-933416CCB1A5}"/>
                </a:ext>
              </a:extLst>
            </p:cNvPr>
            <p:cNvCxnSpPr>
              <a:cxnSpLocks/>
            </p:cNvCxnSpPr>
            <p:nvPr/>
          </p:nvCxnSpPr>
          <p:spPr>
            <a:xfrm>
              <a:off x="3543301" y="2971800"/>
              <a:ext cx="45200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CECF04A6-3C4B-EF43-8D98-9368503FA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Attribute Inference Attack</a:t>
            </a:r>
            <a:br>
              <a:rPr lang="en-US" sz="45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</a:br>
            <a:endParaRPr lang="en-US" sz="45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685800">
              <a:defRPr/>
            </a:pPr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 defTabSz="685800">
                <a:defRPr/>
              </a:pPr>
              <a:t>23</a:t>
            </a:fld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4E185024-6F6D-384D-8201-B9A029E4EEEC}"/>
              </a:ext>
            </a:extLst>
          </p:cNvPr>
          <p:cNvSpPr/>
          <p:nvPr/>
        </p:nvSpPr>
        <p:spPr>
          <a:xfrm>
            <a:off x="4233041" y="3054955"/>
            <a:ext cx="437493" cy="275124"/>
          </a:xfrm>
          <a:prstGeom prst="plus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Diagram 15">
                <a:extLst>
                  <a:ext uri="{FF2B5EF4-FFF2-40B4-BE49-F238E27FC236}">
                    <a16:creationId xmlns:a16="http://schemas.microsoft.com/office/drawing/2014/main" id="{50562DC4-15E2-4D42-B080-F10E18057C76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925309118"/>
                  </p:ext>
                </p:extLst>
              </p:nvPr>
            </p:nvGraphicFramePr>
            <p:xfrm>
              <a:off x="744801" y="1171176"/>
              <a:ext cx="6741215" cy="645509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mc:Choice>
        <mc:Fallback xmlns="">
          <p:graphicFrame>
            <p:nvGraphicFramePr>
              <p:cNvPr id="16" name="Diagram 15">
                <a:extLst>
                  <a:ext uri="{FF2B5EF4-FFF2-40B4-BE49-F238E27FC236}">
                    <a16:creationId xmlns:a16="http://schemas.microsoft.com/office/drawing/2014/main" id="{50562DC4-15E2-4D42-B080-F10E18057C76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925309118"/>
                  </p:ext>
                </p:extLst>
              </p:nvPr>
            </p:nvGraphicFramePr>
            <p:xfrm>
              <a:off x="744801" y="1171176"/>
              <a:ext cx="6741215" cy="645509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9" r:qs="rId10" r:cs="rId11"/>
              </a:graphicData>
            </a:graphic>
          </p:graphicFrame>
        </mc:Fallback>
      </mc:AlternateContent>
      <p:sp>
        <p:nvSpPr>
          <p:cNvPr id="2" name="Rectangle 1">
            <a:extLst>
              <a:ext uri="{FF2B5EF4-FFF2-40B4-BE49-F238E27FC236}">
                <a16:creationId xmlns:a16="http://schemas.microsoft.com/office/drawing/2014/main" id="{F2F4B1E1-E026-574C-B2F3-A2E4806C8719}"/>
              </a:ext>
            </a:extLst>
          </p:cNvPr>
          <p:cNvSpPr/>
          <p:nvPr/>
        </p:nvSpPr>
        <p:spPr>
          <a:xfrm>
            <a:off x="4670534" y="2359234"/>
            <a:ext cx="14480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cxnSp>
        <p:nvCxnSpPr>
          <p:cNvPr id="6" name="Elbow Connector 5">
            <a:extLst>
              <a:ext uri="{FF2B5EF4-FFF2-40B4-BE49-F238E27FC236}">
                <a16:creationId xmlns:a16="http://schemas.microsoft.com/office/drawing/2014/main" id="{F30EE1B7-7F03-4F4F-9CB8-92D48B776E64}"/>
              </a:ext>
            </a:extLst>
          </p:cNvPr>
          <p:cNvCxnSpPr>
            <a:cxnSpLocks/>
            <a:endCxn id="17" idx="1"/>
          </p:cNvCxnSpPr>
          <p:nvPr/>
        </p:nvCxnSpPr>
        <p:spPr>
          <a:xfrm rot="16200000" flipH="1">
            <a:off x="709726" y="2006554"/>
            <a:ext cx="656315" cy="276579"/>
          </a:xfrm>
          <a:prstGeom prst="bentConnector2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Half Frame 72">
            <a:extLst>
              <a:ext uri="{FF2B5EF4-FFF2-40B4-BE49-F238E27FC236}">
                <a16:creationId xmlns:a16="http://schemas.microsoft.com/office/drawing/2014/main" id="{FB9AD3D9-3BBC-094D-A8F8-465EA3C0F180}"/>
              </a:ext>
            </a:extLst>
          </p:cNvPr>
          <p:cNvSpPr/>
          <p:nvPr/>
        </p:nvSpPr>
        <p:spPr>
          <a:xfrm>
            <a:off x="4836909" y="3772666"/>
            <a:ext cx="335166" cy="138499"/>
          </a:xfrm>
          <a:prstGeom prst="halfFrame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36514CB-813B-0148-94BB-D1E3CB55400C}"/>
              </a:ext>
            </a:extLst>
          </p:cNvPr>
          <p:cNvSpPr txBox="1"/>
          <p:nvPr/>
        </p:nvSpPr>
        <p:spPr>
          <a:xfrm>
            <a:off x="1176173" y="2057503"/>
            <a:ext cx="3662039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214313" indent="-214313" algn="just" defTabSz="6858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prstClr val="black"/>
                </a:solidFill>
                <a:latin typeface="Tahoma"/>
              </a:rPr>
              <a:t>The adversary generates its queries that include the members of the same family (e.g., by forming a query based on age, location, street level, city level, state level, etc.)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AE9AC3A-12D3-CC4B-958F-74FD92AC37F4}"/>
              </a:ext>
            </a:extLst>
          </p:cNvPr>
          <p:cNvSpPr/>
          <p:nvPr/>
        </p:nvSpPr>
        <p:spPr>
          <a:xfrm>
            <a:off x="551138" y="1854905"/>
            <a:ext cx="255927" cy="69249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685800"/>
            <a:r>
              <a:rPr lang="en-US" sz="4050" b="1" dirty="0">
                <a:ln/>
                <a:solidFill>
                  <a:srgbClr val="B19C7D"/>
                </a:solidFill>
                <a:latin typeface="Tahoma"/>
              </a:rPr>
              <a:t>1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2748FF5-FDCB-D341-B670-56F7C97A9399}"/>
              </a:ext>
            </a:extLst>
          </p:cNvPr>
          <p:cNvSpPr/>
          <p:nvPr/>
        </p:nvSpPr>
        <p:spPr>
          <a:xfrm>
            <a:off x="2237930" y="2839328"/>
            <a:ext cx="468719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685800"/>
            <a:r>
              <a:rPr lang="en-US" sz="4050" b="1" dirty="0">
                <a:ln/>
                <a:solidFill>
                  <a:srgbClr val="B19C7D"/>
                </a:solidFill>
                <a:latin typeface="Tahoma"/>
              </a:rPr>
              <a:t>2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787D60C-E1D6-9D48-AC38-BF85E071AFF0}"/>
              </a:ext>
            </a:extLst>
          </p:cNvPr>
          <p:cNvGrpSpPr/>
          <p:nvPr/>
        </p:nvGrpSpPr>
        <p:grpSpPr>
          <a:xfrm>
            <a:off x="4968481" y="1816685"/>
            <a:ext cx="3865634" cy="3240019"/>
            <a:chOff x="6624640" y="1279247"/>
            <a:chExt cx="5154179" cy="4320025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DE66813-6966-164A-8D3F-2FD62145F9EF}"/>
                </a:ext>
              </a:extLst>
            </p:cNvPr>
            <p:cNvCxnSpPr>
              <a:cxnSpLocks/>
            </p:cNvCxnSpPr>
            <p:nvPr/>
          </p:nvCxnSpPr>
          <p:spPr>
            <a:xfrm>
              <a:off x="6624640" y="1279247"/>
              <a:ext cx="0" cy="3368584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0" name="TextBox 69">
                  <a:extLst>
                    <a:ext uri="{FF2B5EF4-FFF2-40B4-BE49-F238E27FC236}">
                      <a16:creationId xmlns:a16="http://schemas.microsoft.com/office/drawing/2014/main" id="{4F5DF641-0DB6-8B4D-9F2D-13A09C8FC1EA}"/>
                    </a:ext>
                  </a:extLst>
                </p:cNvPr>
                <p:cNvSpPr txBox="1"/>
                <p:nvPr/>
              </p:nvSpPr>
              <p:spPr>
                <a:xfrm>
                  <a:off x="6896100" y="4537613"/>
                  <a:ext cx="4882719" cy="1061659"/>
                </a:xfrm>
                <a:prstGeom prst="rect">
                  <a:avLst/>
                </a:prstGeom>
                <a:noFill/>
                <a:ln w="28575">
                  <a:solidFill>
                    <a:srgbClr val="C00000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defTabSz="685800"/>
                  <a:r>
                    <a:rPr lang="en-US" sz="1200" dirty="0">
                      <a:solidFill>
                        <a:prstClr val="black"/>
                      </a:solidFill>
                      <a:latin typeface="Tahoma"/>
                    </a:rPr>
                    <a:t>The adversary utilize the probabilistic</a:t>
                  </a:r>
                </a:p>
                <a:p>
                  <a:pPr defTabSz="685800"/>
                  <a:r>
                    <a:rPr lang="en-US" sz="1200" dirty="0">
                      <a:solidFill>
                        <a:prstClr val="black"/>
                      </a:solidFill>
                      <a:latin typeface="Tahoma"/>
                    </a:rPr>
                    <a:t>dependence for SUM :</a:t>
                  </a:r>
                </a:p>
                <a:p>
                  <a:pPr marL="214313" indent="-214313" algn="just" defTabSz="685800">
                    <a:buFont typeface="Wingdings" pitchFamily="2" charset="2"/>
                    <a:buChar char="v"/>
                  </a:pPr>
                  <a14:m>
                    <m:oMath xmlns:m="http://schemas.openxmlformats.org/officeDocument/2006/math">
                      <m:sSubSup>
                        <m:sSubSupPr>
                          <m:ctrlPr>
                            <a:rPr lang="en-US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𝒑</m:t>
                          </m:r>
                        </m:sub>
                        <m:sup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𝒊</m:t>
                          </m:r>
                        </m:sup>
                      </m:sSubSup>
                    </m:oMath>
                  </a14:m>
                  <a:r>
                    <a:rPr lang="en-US" b="1" dirty="0">
                      <a:solidFill>
                        <a:srgbClr val="0070C0"/>
                      </a:solidFill>
                      <a:latin typeface="Tahoma"/>
                    </a:rPr>
                    <a:t> = </a:t>
                  </a:r>
                  <a14:m>
                    <m:oMath xmlns:m="http://schemas.openxmlformats.org/officeDocument/2006/math">
                      <m:sSubSup>
                        <m:sSubSupPr>
                          <m:ctrlPr>
                            <a:rPr lang="en-US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𝒋</m:t>
                          </m:r>
                        </m:sub>
                        <m:sup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𝒊</m:t>
                          </m:r>
                        </m:sup>
                      </m:sSubSup>
                    </m:oMath>
                  </a14:m>
                  <a:r>
                    <a:rPr lang="en-US" b="1" dirty="0">
                      <a:solidFill>
                        <a:srgbClr val="0070C0"/>
                      </a:solidFill>
                      <a:latin typeface="Tahoma"/>
                    </a:rPr>
                    <a:t> </a:t>
                  </a:r>
                  <a:r>
                    <a:rPr lang="en-US" sz="1500" b="1" dirty="0">
                      <a:solidFill>
                        <a:srgbClr val="0070C0"/>
                      </a:solidFill>
                      <a:latin typeface="Tahoma"/>
                    </a:rPr>
                    <a:t>+ </a:t>
                  </a:r>
                  <a:r>
                    <a:rPr lang="en-US" sz="1650" b="1" i="1" dirty="0">
                      <a:solidFill>
                        <a:srgbClr val="0070C0"/>
                      </a:solidFill>
                      <a:latin typeface="Tahoma"/>
                    </a:rPr>
                    <a:t>Dy</a:t>
                  </a:r>
                  <a:r>
                    <a:rPr lang="en-US" sz="1500" b="1" i="1" dirty="0">
                      <a:solidFill>
                        <a:srgbClr val="0070C0"/>
                      </a:solidFill>
                      <a:latin typeface="Tahoma"/>
                    </a:rPr>
                    <a:t> </a:t>
                  </a:r>
                  <a:endParaRPr lang="en-US" sz="1500" b="1" dirty="0">
                    <a:solidFill>
                      <a:prstClr val="black"/>
                    </a:solidFill>
                    <a:latin typeface="Tahoma"/>
                  </a:endParaRPr>
                </a:p>
              </p:txBody>
            </p:sp>
          </mc:Choice>
          <mc:Fallback xmlns="">
            <p:sp>
              <p:nvSpPr>
                <p:cNvPr id="70" name="TextBox 69">
                  <a:extLst>
                    <a:ext uri="{FF2B5EF4-FFF2-40B4-BE49-F238E27FC236}">
                      <a16:creationId xmlns:a16="http://schemas.microsoft.com/office/drawing/2014/main" id="{4F5DF641-0DB6-8B4D-9F2D-13A09C8FC1E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96100" y="4537613"/>
                  <a:ext cx="4882719" cy="1061659"/>
                </a:xfrm>
                <a:prstGeom prst="rect">
                  <a:avLst/>
                </a:prstGeom>
                <a:blipFill>
                  <a:blip r:embed="rId12"/>
                  <a:stretch>
                    <a:fillRect l="-342" b="-4545"/>
                  </a:stretch>
                </a:blipFill>
                <a:ln w="28575">
                  <a:solidFill>
                    <a:srgbClr val="C00000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9CE4F1D-E163-CD44-AE74-E08D7B5A3901}"/>
              </a:ext>
            </a:extLst>
          </p:cNvPr>
          <p:cNvCxnSpPr>
            <a:cxnSpLocks/>
          </p:cNvCxnSpPr>
          <p:nvPr/>
        </p:nvCxnSpPr>
        <p:spPr>
          <a:xfrm>
            <a:off x="4968480" y="4339550"/>
            <a:ext cx="203595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5D094730-A6E2-F84A-9B6F-B709029505D8}"/>
              </a:ext>
            </a:extLst>
          </p:cNvPr>
          <p:cNvSpPr/>
          <p:nvPr/>
        </p:nvSpPr>
        <p:spPr>
          <a:xfrm>
            <a:off x="4565139" y="4168612"/>
            <a:ext cx="468719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685800"/>
            <a:r>
              <a:rPr lang="en-US" sz="4050" b="1" dirty="0">
                <a:ln/>
                <a:solidFill>
                  <a:srgbClr val="B19C7D"/>
                </a:solidFill>
                <a:latin typeface="Tahoma"/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80B581B-01F1-EE46-AD90-77AE8BF81238}"/>
                  </a:ext>
                </a:extLst>
              </p:cNvPr>
              <p:cNvSpPr txBox="1"/>
              <p:nvPr/>
            </p:nvSpPr>
            <p:spPr>
              <a:xfrm>
                <a:off x="3007192" y="3003619"/>
                <a:ext cx="3662039" cy="786113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C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214313" indent="-214313" algn="just" defTabSz="685800">
                  <a:buFont typeface="Arial" panose="020B0604020202020204" pitchFamily="34" charset="0"/>
                  <a:buChar char="•"/>
                </a:pPr>
                <a:r>
                  <a:rPr lang="en-US" sz="1200" dirty="0">
                    <a:solidFill>
                      <a:prstClr val="black"/>
                    </a:solidFill>
                    <a:latin typeface="Tahoma"/>
                  </a:rPr>
                  <a:t>The adversary receives the differentially-private SUM (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Sup>
                          <m:sSubSupPr>
                            <m:ctrlP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𝑝𝑗</m:t>
                            </m:r>
                          </m:sub>
                          <m:sup>
                            <m: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p>
                        </m:sSubSup>
                      </m:e>
                    </m:acc>
                  </m:oMath>
                </a14:m>
                <a:r>
                  <a:rPr lang="en-US" sz="1200" dirty="0">
                    <a:solidFill>
                      <a:prstClr val="black"/>
                    </a:solidFill>
                    <a:latin typeface="Tahoma"/>
                  </a:rPr>
                  <a:t>)</a:t>
                </a:r>
              </a:p>
              <a:p>
                <a:pPr marL="214313" indent="-214313" algn="just" defTabSz="6858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Sup>
                          <m:sSubSupPr>
                            <m:ctrlP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𝑝𝑗</m:t>
                            </m:r>
                          </m:sub>
                          <m:sup>
                            <m: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p>
                        </m:sSubSup>
                      </m:e>
                    </m:acc>
                  </m:oMath>
                </a14:m>
                <a:r>
                  <a:rPr lang="en-US" sz="1200" dirty="0">
                    <a:solidFill>
                      <a:prstClr val="black"/>
                    </a:solidFill>
                    <a:latin typeface="Tahoma"/>
                  </a:rPr>
                  <a:t> =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  <m:sup>
                        <m: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prstClr val="black"/>
                    </a:solidFill>
                    <a:latin typeface="Tahoma"/>
                  </a:rPr>
                  <a:t> +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prstClr val="black"/>
                    </a:solidFill>
                    <a:latin typeface="Tahoma"/>
                  </a:rPr>
                  <a:t> + 𝛿</a:t>
                </a: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80B581B-01F1-EE46-AD90-77AE8BF812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7192" y="3003619"/>
                <a:ext cx="3662039" cy="786113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 w="28575"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70623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17" grpId="0" animBg="1"/>
      <p:bldP spid="15" grpId="0"/>
      <p:bldP spid="20" grpId="0"/>
      <p:bldP spid="42" grpId="0"/>
      <p:bldP spid="3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685800">
              <a:defRPr/>
            </a:pPr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 defTabSz="685800">
                <a:defRPr/>
              </a:pPr>
              <a:t>24</a:t>
            </a:fld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4E185024-6F6D-384D-8201-B9A029E4EEEC}"/>
              </a:ext>
            </a:extLst>
          </p:cNvPr>
          <p:cNvSpPr/>
          <p:nvPr/>
        </p:nvSpPr>
        <p:spPr>
          <a:xfrm>
            <a:off x="4233041" y="3054955"/>
            <a:ext cx="437493" cy="275124"/>
          </a:xfrm>
          <a:prstGeom prst="plus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id="{50562DC4-15E2-4D42-B080-F10E18057C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7866165"/>
              </p:ext>
            </p:extLst>
          </p:nvPr>
        </p:nvGraphicFramePr>
        <p:xfrm>
          <a:off x="744801" y="1181950"/>
          <a:ext cx="6741215" cy="7760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F2F4B1E1-E026-574C-B2F3-A2E4806C8719}"/>
              </a:ext>
            </a:extLst>
          </p:cNvPr>
          <p:cNvSpPr/>
          <p:nvPr/>
        </p:nvSpPr>
        <p:spPr>
          <a:xfrm>
            <a:off x="4670534" y="2359234"/>
            <a:ext cx="14480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sp>
        <p:nvSpPr>
          <p:cNvPr id="41" name="Half Frame 40">
            <a:extLst>
              <a:ext uri="{FF2B5EF4-FFF2-40B4-BE49-F238E27FC236}">
                <a16:creationId xmlns:a16="http://schemas.microsoft.com/office/drawing/2014/main" id="{03B5055D-50BA-0B49-A32D-4F61B23198E8}"/>
              </a:ext>
            </a:extLst>
          </p:cNvPr>
          <p:cNvSpPr/>
          <p:nvPr/>
        </p:nvSpPr>
        <p:spPr>
          <a:xfrm>
            <a:off x="2672026" y="2515826"/>
            <a:ext cx="335166" cy="138499"/>
          </a:xfrm>
          <a:prstGeom prst="halfFrame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27F29E1-A4A1-CF45-9D4E-4DDB8D3F9D85}"/>
              </a:ext>
            </a:extLst>
          </p:cNvPr>
          <p:cNvGrpSpPr/>
          <p:nvPr/>
        </p:nvGrpSpPr>
        <p:grpSpPr>
          <a:xfrm>
            <a:off x="2657476" y="1953903"/>
            <a:ext cx="339000" cy="1132198"/>
            <a:chOff x="3543301" y="1462203"/>
            <a:chExt cx="452000" cy="1509597"/>
          </a:xfrm>
        </p:grpSpPr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531F76D-B1D5-EF4B-BC58-F16824D257A7}"/>
                </a:ext>
              </a:extLst>
            </p:cNvPr>
            <p:cNvCxnSpPr>
              <a:cxnSpLocks/>
            </p:cNvCxnSpPr>
            <p:nvPr/>
          </p:nvCxnSpPr>
          <p:spPr>
            <a:xfrm>
              <a:off x="3557589" y="1462203"/>
              <a:ext cx="0" cy="1509597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72C86FC-7D2C-474B-BC1D-933416CCB1A5}"/>
                </a:ext>
              </a:extLst>
            </p:cNvPr>
            <p:cNvCxnSpPr>
              <a:cxnSpLocks/>
            </p:cNvCxnSpPr>
            <p:nvPr/>
          </p:nvCxnSpPr>
          <p:spPr>
            <a:xfrm>
              <a:off x="3543301" y="2971800"/>
              <a:ext cx="45200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896CE3E-08E7-8044-BC08-6FDE298B2848}"/>
              </a:ext>
            </a:extLst>
          </p:cNvPr>
          <p:cNvGrpSpPr/>
          <p:nvPr/>
        </p:nvGrpSpPr>
        <p:grpSpPr>
          <a:xfrm>
            <a:off x="551138" y="1854905"/>
            <a:ext cx="4287074" cy="887401"/>
            <a:chOff x="734850" y="1330206"/>
            <a:chExt cx="5716099" cy="118320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7AE6BFB-3E9C-BE45-BEF0-1D82201245BC}"/>
                </a:ext>
              </a:extLst>
            </p:cNvPr>
            <p:cNvGrpSpPr/>
            <p:nvPr/>
          </p:nvGrpSpPr>
          <p:grpSpPr>
            <a:xfrm>
              <a:off x="1197131" y="1493839"/>
              <a:ext cx="5253818" cy="1019568"/>
              <a:chOff x="1197132" y="1493839"/>
              <a:chExt cx="5253817" cy="1019568"/>
            </a:xfrm>
          </p:grpSpPr>
          <p:cxnSp>
            <p:nvCxnSpPr>
              <p:cNvPr id="6" name="Elbow Connector 5">
                <a:extLst>
                  <a:ext uri="{FF2B5EF4-FFF2-40B4-BE49-F238E27FC236}">
                    <a16:creationId xmlns:a16="http://schemas.microsoft.com/office/drawing/2014/main" id="{F30EE1B7-7F03-4F4F-9CB8-92D48B776E64}"/>
                  </a:ext>
                </a:extLst>
              </p:cNvPr>
              <p:cNvCxnSpPr>
                <a:cxnSpLocks/>
                <a:endCxn id="17" idx="1"/>
              </p:cNvCxnSpPr>
              <p:nvPr/>
            </p:nvCxnSpPr>
            <p:spPr>
              <a:xfrm rot="16200000" flipH="1">
                <a:off x="1101165" y="1589806"/>
                <a:ext cx="563033" cy="371099"/>
              </a:xfrm>
              <a:prstGeom prst="bentConnector2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F36514CB-813B-0148-94BB-D1E3CB55400C}"/>
                      </a:ext>
                    </a:extLst>
                  </p:cNvPr>
                  <p:cNvSpPr txBox="1"/>
                  <p:nvPr/>
                </p:nvSpPr>
                <p:spPr>
                  <a:xfrm>
                    <a:off x="1568230" y="1600337"/>
                    <a:ext cx="4882719" cy="913070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rgbClr val="C00000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214313" indent="-214313" algn="just" defTabSz="685800">
                      <a:buFont typeface="Arial" panose="020B0604020202020204" pitchFamily="34" charset="0"/>
                      <a:buChar char="•"/>
                    </a:pPr>
                    <a:r>
                      <a:rPr lang="en-US" sz="1200" dirty="0">
                        <a:solidFill>
                          <a:prstClr val="black"/>
                        </a:solidFill>
                        <a:latin typeface="Tahoma"/>
                      </a:rPr>
                      <a:t>The adversary obtains all the possible partitions of 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US" sz="12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2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en-US" sz="12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𝒑𝒋</m:t>
                            </m:r>
                          </m:sub>
                          <m:sup>
                            <m:r>
                              <a:rPr lang="en-US" sz="12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p>
                        </m:sSubSup>
                      </m:oMath>
                    </a14:m>
                    <a:r>
                      <a:rPr lang="en-US" sz="1200" b="1" dirty="0">
                        <a:solidFill>
                          <a:prstClr val="black"/>
                        </a:solidFill>
                        <a:latin typeface="Tahoma"/>
                      </a:rPr>
                      <a:t> </a:t>
                    </a:r>
                    <a:r>
                      <a:rPr lang="en-US" sz="1200" dirty="0">
                        <a:solidFill>
                          <a:prstClr val="black"/>
                        </a:solidFill>
                        <a:latin typeface="Tahoma"/>
                      </a:rPr>
                      <a:t>(each partition will include  (p+1) individuals).</a:t>
                    </a:r>
                  </a:p>
                </p:txBody>
              </p:sp>
            </mc:Choice>
            <mc:Fallback xmlns="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F36514CB-813B-0148-94BB-D1E3CB55400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68230" y="1600337"/>
                    <a:ext cx="4882719" cy="913070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b="-1754"/>
                    </a:stretch>
                  </a:blipFill>
                  <a:ln w="28575">
                    <a:solidFill>
                      <a:srgbClr val="C00000"/>
                    </a:solidFill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AE9AC3A-12D3-CC4B-958F-74FD92AC37F4}"/>
                </a:ext>
              </a:extLst>
            </p:cNvPr>
            <p:cNvSpPr/>
            <p:nvPr/>
          </p:nvSpPr>
          <p:spPr>
            <a:xfrm>
              <a:off x="734850" y="1330206"/>
              <a:ext cx="341236" cy="923329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 defTabSz="685800"/>
              <a:r>
                <a:rPr lang="en-US" sz="4050" b="1" dirty="0">
                  <a:ln/>
                  <a:solidFill>
                    <a:srgbClr val="B19C7D"/>
                  </a:solidFill>
                  <a:latin typeface="Tahoma"/>
                </a:rPr>
                <a:t>4</a:t>
              </a:r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52748FF5-FDCB-D341-B670-56F7C97A9399}"/>
              </a:ext>
            </a:extLst>
          </p:cNvPr>
          <p:cNvSpPr/>
          <p:nvPr/>
        </p:nvSpPr>
        <p:spPr>
          <a:xfrm>
            <a:off x="2237929" y="2839328"/>
            <a:ext cx="468719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685800"/>
            <a:r>
              <a:rPr lang="en-US" sz="4050" b="1" dirty="0">
                <a:ln/>
                <a:solidFill>
                  <a:srgbClr val="B19C7D"/>
                </a:solidFill>
                <a:latin typeface="Tahoma"/>
              </a:rPr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3125CF03-7271-024A-8CA7-EFB10FF9ADA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6729861"/>
                  </p:ext>
                </p:extLst>
              </p:nvPr>
            </p:nvGraphicFramePr>
            <p:xfrm>
              <a:off x="815998" y="2868943"/>
              <a:ext cx="6096000" cy="1160653"/>
            </p:xfrm>
            <a:graphic>
              <a:graphicData uri="http://schemas.openxmlformats.org/drawingml/2006/table">
                <a:tbl>
                  <a:tblPr firstRow="1" bandRow="1">
                    <a:tableStyleId>{22838BEF-8BB2-4498-84A7-C5851F593DF1}</a:tableStyleId>
                  </a:tblPr>
                  <a:tblGrid>
                    <a:gridCol w="1219200">
                      <a:extLst>
                        <a:ext uri="{9D8B030D-6E8A-4147-A177-3AD203B41FA5}">
                          <a16:colId xmlns:a16="http://schemas.microsoft.com/office/drawing/2014/main" val="3054910047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4042140937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887212429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4066861106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2839957438"/>
                        </a:ext>
                      </a:extLst>
                    </a:gridCol>
                  </a:tblGrid>
                  <a:tr h="317087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400" smtClean="0"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US" sz="1400" smtClean="0">
                                      <a:latin typeface="Cambria Math" panose="02040503050406030204" pitchFamily="18" charset="0"/>
                                    </a:rPr>
                                    <m:t>𝒑𝒋</m:t>
                                  </m:r>
                                </m:sub>
                                <m:sup>
                                  <m:r>
                                    <a:rPr lang="en-US" sz="1400" smtClean="0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000" dirty="0"/>
                            <a:t> (Sum)</a:t>
                          </a:r>
                          <a:endParaRPr lang="en-US" sz="1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p+1 participants</a:t>
                          </a:r>
                          <a:endParaRPr lang="en-US" sz="1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441463916"/>
                      </a:ext>
                    </a:extLst>
                  </a:tr>
                  <a:tr h="278130">
                    <a:tc>
                      <a:txBody>
                        <a:bodyPr/>
                        <a:lstStyle/>
                        <a:p>
                          <a:pPr marL="0" indent="0" algn="ctr">
                            <a:buFont typeface="Wingdings" pitchFamily="2" charset="2"/>
                            <a:buNone/>
                          </a:pPr>
                          <a:r>
                            <a:rPr lang="en-US" sz="1000" dirty="0"/>
                            <a:t>6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4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3750061373"/>
                      </a:ext>
                    </a:extLst>
                  </a:tr>
                  <a:tr h="27813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6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4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63491245"/>
                      </a:ext>
                    </a:extLst>
                  </a:tr>
                  <a:tr h="27813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6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4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3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1963587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3125CF03-7271-024A-8CA7-EFB10FF9ADA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6729861"/>
                  </p:ext>
                </p:extLst>
              </p:nvPr>
            </p:nvGraphicFramePr>
            <p:xfrm>
              <a:off x="815998" y="2868943"/>
              <a:ext cx="6096000" cy="1160653"/>
            </p:xfrm>
            <a:graphic>
              <a:graphicData uri="http://schemas.openxmlformats.org/drawingml/2006/table">
                <a:tbl>
                  <a:tblPr firstRow="1" bandRow="1">
                    <a:tableStyleId>{22838BEF-8BB2-4498-84A7-C5851F593DF1}</a:tableStyleId>
                  </a:tblPr>
                  <a:tblGrid>
                    <a:gridCol w="1219200">
                      <a:extLst>
                        <a:ext uri="{9D8B030D-6E8A-4147-A177-3AD203B41FA5}">
                          <a16:colId xmlns:a16="http://schemas.microsoft.com/office/drawing/2014/main" val="3054910047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4042140937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887212429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4066861106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2839957438"/>
                        </a:ext>
                      </a:extLst>
                    </a:gridCol>
                  </a:tblGrid>
                  <a:tr h="32626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34290" marB="34290">
                        <a:blipFill>
                          <a:blip r:embed="rId9"/>
                          <a:stretch>
                            <a:fillRect l="-1042" t="-3846" r="-401042" b="-25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p+1 participants</a:t>
                          </a:r>
                          <a:endParaRPr lang="en-US" sz="1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441463916"/>
                      </a:ext>
                    </a:extLst>
                  </a:tr>
                  <a:tr h="278130">
                    <a:tc>
                      <a:txBody>
                        <a:bodyPr/>
                        <a:lstStyle/>
                        <a:p>
                          <a:pPr marL="0" indent="0" algn="ctr">
                            <a:buFont typeface="Wingdings" pitchFamily="2" charset="2"/>
                            <a:buNone/>
                          </a:pPr>
                          <a:r>
                            <a:rPr lang="en-US" sz="1000" dirty="0"/>
                            <a:t>6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4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3750061373"/>
                      </a:ext>
                    </a:extLst>
                  </a:tr>
                  <a:tr h="27813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6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4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63491245"/>
                      </a:ext>
                    </a:extLst>
                  </a:tr>
                  <a:tr h="27813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6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4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3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19635871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6" name="Table 35">
                <a:extLst>
                  <a:ext uri="{FF2B5EF4-FFF2-40B4-BE49-F238E27FC236}">
                    <a16:creationId xmlns:a16="http://schemas.microsoft.com/office/drawing/2014/main" id="{EFD93F49-F8C1-DF4B-A36E-73ECD86B2C5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04991103"/>
                  </p:ext>
                </p:extLst>
              </p:nvPr>
            </p:nvGraphicFramePr>
            <p:xfrm>
              <a:off x="741619" y="4316505"/>
              <a:ext cx="4876800" cy="838200"/>
            </p:xfrm>
            <a:graphic>
              <a:graphicData uri="http://schemas.openxmlformats.org/drawingml/2006/table">
                <a:tbl>
                  <a:tblPr firstRow="1" bandRow="1">
                    <a:tableStyleId>{22838BEF-8BB2-4498-84A7-C5851F593DF1}</a:tableStyleId>
                  </a:tblPr>
                  <a:tblGrid>
                    <a:gridCol w="1219200">
                      <a:extLst>
                        <a:ext uri="{9D8B030D-6E8A-4147-A177-3AD203B41FA5}">
                          <a16:colId xmlns:a16="http://schemas.microsoft.com/office/drawing/2014/main" val="4042140937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887212429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4066861106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2839957438"/>
                        </a:ext>
                      </a:extLst>
                    </a:gridCol>
                  </a:tblGrid>
                  <a:tr h="27813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smtClean="0">
                                    <a:latin typeface="Cambria Math" panose="02040503050406030204" pitchFamily="18" charset="0"/>
                                  </a:rPr>
                                  <m:t>𝑭𝒂𝒕𝒉𝒆𝒓</m:t>
                                </m:r>
                              </m:oMath>
                            </m:oMathPara>
                          </a14:m>
                          <a:endParaRPr lang="en-US" sz="1000" dirty="0"/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/>
                            <a:t>Mother</a:t>
                          </a:r>
                          <a:endParaRPr lang="en-US" sz="1400" b="1" i="1" kern="12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/>
                            <a:t>Son</a:t>
                          </a:r>
                          <a:endParaRPr lang="en-US" sz="1400" b="1" i="1" kern="12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/>
                            <a:t>Son</a:t>
                          </a:r>
                          <a:endParaRPr lang="en-US" sz="1400" b="1" i="1" kern="12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441463916"/>
                      </a:ext>
                    </a:extLst>
                  </a:tr>
                  <a:tr h="27813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3750061373"/>
                      </a:ext>
                    </a:extLst>
                  </a:tr>
                  <a:tr h="27813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1963587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6" name="Table 35">
                <a:extLst>
                  <a:ext uri="{FF2B5EF4-FFF2-40B4-BE49-F238E27FC236}">
                    <a16:creationId xmlns:a16="http://schemas.microsoft.com/office/drawing/2014/main" id="{EFD93F49-F8C1-DF4B-A36E-73ECD86B2C5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04991103"/>
                  </p:ext>
                </p:extLst>
              </p:nvPr>
            </p:nvGraphicFramePr>
            <p:xfrm>
              <a:off x="741619" y="4316505"/>
              <a:ext cx="4876800" cy="838200"/>
            </p:xfrm>
            <a:graphic>
              <a:graphicData uri="http://schemas.openxmlformats.org/drawingml/2006/table">
                <a:tbl>
                  <a:tblPr firstRow="1" bandRow="1">
                    <a:tableStyleId>{22838BEF-8BB2-4498-84A7-C5851F593DF1}</a:tableStyleId>
                  </a:tblPr>
                  <a:tblGrid>
                    <a:gridCol w="1219200">
                      <a:extLst>
                        <a:ext uri="{9D8B030D-6E8A-4147-A177-3AD203B41FA5}">
                          <a16:colId xmlns:a16="http://schemas.microsoft.com/office/drawing/2014/main" val="4042140937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887212429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4066861106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2839957438"/>
                        </a:ext>
                      </a:extLst>
                    </a:gridCol>
                  </a:tblGrid>
                  <a:tr h="2819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34290" marB="34290">
                        <a:blipFill>
                          <a:blip r:embed="rId10"/>
                          <a:stretch>
                            <a:fillRect l="-1042" t="-13043" r="-301042" b="-1956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/>
                            <a:t>Mother</a:t>
                          </a:r>
                          <a:endParaRPr lang="en-US" sz="1400" b="1" i="1" kern="12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/>
                            <a:t>Son</a:t>
                          </a:r>
                          <a:endParaRPr lang="en-US" sz="1400" b="1" i="1" kern="12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/>
                            <a:t>Son</a:t>
                          </a:r>
                          <a:endParaRPr lang="en-US" sz="1400" b="1" i="1" kern="12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441463916"/>
                      </a:ext>
                    </a:extLst>
                  </a:tr>
                  <a:tr h="27813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3750061373"/>
                      </a:ext>
                    </a:extLst>
                  </a:tr>
                  <a:tr h="27813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1963587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1" name="Curved Right Arrow 20">
            <a:extLst>
              <a:ext uri="{FF2B5EF4-FFF2-40B4-BE49-F238E27FC236}">
                <a16:creationId xmlns:a16="http://schemas.microsoft.com/office/drawing/2014/main" id="{944BE05E-57C6-B444-A7B3-BE6C3655EBC0}"/>
              </a:ext>
            </a:extLst>
          </p:cNvPr>
          <p:cNvSpPr/>
          <p:nvPr/>
        </p:nvSpPr>
        <p:spPr>
          <a:xfrm>
            <a:off x="115856" y="3220357"/>
            <a:ext cx="625615" cy="1607841"/>
          </a:xfrm>
          <a:prstGeom prst="curvedRightArrow">
            <a:avLst>
              <a:gd name="adj1" fmla="val 25000"/>
              <a:gd name="adj2" fmla="val 50000"/>
              <a:gd name="adj3" fmla="val 31049"/>
            </a:avLst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02AE31D-9CDD-8840-AD09-2A85A05F5E5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13975" y="3429000"/>
            <a:ext cx="376778" cy="37677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1EA2D7D-3F2B-C241-B649-601BD8D2966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24700" y="3789040"/>
            <a:ext cx="266493" cy="264541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C36AFD48-47F3-D84B-A5D3-611430D30A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5521" y="3140968"/>
            <a:ext cx="376778" cy="376778"/>
          </a:xfrm>
          <a:prstGeom prst="rect">
            <a:avLst/>
          </a:prstGeom>
        </p:spPr>
      </p:pic>
      <p:sp>
        <p:nvSpPr>
          <p:cNvPr id="49" name="Curved Right Arrow 48">
            <a:extLst>
              <a:ext uri="{FF2B5EF4-FFF2-40B4-BE49-F238E27FC236}">
                <a16:creationId xmlns:a16="http://schemas.microsoft.com/office/drawing/2014/main" id="{DE92EA8E-49BE-A540-9241-5A564AB6AE83}"/>
              </a:ext>
            </a:extLst>
          </p:cNvPr>
          <p:cNvSpPr/>
          <p:nvPr/>
        </p:nvSpPr>
        <p:spPr>
          <a:xfrm>
            <a:off x="115857" y="3531826"/>
            <a:ext cx="588406" cy="1597596"/>
          </a:xfrm>
          <a:prstGeom prst="curvedRightArrow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2F9EEFAF-40F9-EA48-BAAD-6E76CE79ED7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33800" y="4864881"/>
            <a:ext cx="266493" cy="264541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D3CE84CE-F59F-6244-95A9-8B0E089E857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8658" y="4543483"/>
            <a:ext cx="376778" cy="376778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95A4A522-1CA9-8847-A05A-779D4BEFFB0C}"/>
              </a:ext>
            </a:extLst>
          </p:cNvPr>
          <p:cNvSpPr/>
          <p:nvPr/>
        </p:nvSpPr>
        <p:spPr>
          <a:xfrm>
            <a:off x="284491" y="265690"/>
            <a:ext cx="6109749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sz="4500" dirty="0">
                <a:solidFill>
                  <a:schemeClr val="accent2">
                    <a:lumMod val="75000"/>
                  </a:schemeClr>
                </a:solidFill>
                <a:latin typeface="+mj-lt"/>
                <a:ea typeface="ＭＳ Ｐゴシック" pitchFamily="-106" charset="-128"/>
                <a:cs typeface="+mj-cs"/>
              </a:rPr>
              <a:t>Attribute Inference Attack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72FE8AE-EC17-894C-87F4-B3F83D66F1B3}"/>
              </a:ext>
            </a:extLst>
          </p:cNvPr>
          <p:cNvGrpSpPr/>
          <p:nvPr/>
        </p:nvGrpSpPr>
        <p:grpSpPr>
          <a:xfrm>
            <a:off x="4565138" y="1944101"/>
            <a:ext cx="4256645" cy="3489919"/>
            <a:chOff x="6086851" y="1449135"/>
            <a:chExt cx="5675526" cy="4653225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8AB39C1-A846-CB4B-A87D-E854DEF0DB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350996" y="4797297"/>
              <a:ext cx="2759028" cy="576514"/>
            </a:xfrm>
            <a:prstGeom prst="rect">
              <a:avLst/>
            </a:prstGeom>
          </p:spPr>
        </p:pic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4432777C-B3BD-E64C-8B3D-457A5FD83922}"/>
                </a:ext>
              </a:extLst>
            </p:cNvPr>
            <p:cNvGrpSpPr/>
            <p:nvPr/>
          </p:nvGrpSpPr>
          <p:grpSpPr>
            <a:xfrm>
              <a:off x="6086851" y="1449135"/>
              <a:ext cx="5675526" cy="4653225"/>
              <a:chOff x="6086851" y="1449135"/>
              <a:chExt cx="5675526" cy="4653225"/>
            </a:xfrm>
          </p:grpSpPr>
          <p:sp>
            <p:nvSpPr>
              <p:cNvPr id="73" name="Half Frame 72">
                <a:extLst>
                  <a:ext uri="{FF2B5EF4-FFF2-40B4-BE49-F238E27FC236}">
                    <a16:creationId xmlns:a16="http://schemas.microsoft.com/office/drawing/2014/main" id="{FB9AD3D9-3BBC-094D-A8F8-465EA3C0F180}"/>
                  </a:ext>
                </a:extLst>
              </p:cNvPr>
              <p:cNvSpPr/>
              <p:nvPr/>
            </p:nvSpPr>
            <p:spPr>
              <a:xfrm>
                <a:off x="6449212" y="3887223"/>
                <a:ext cx="446888" cy="184665"/>
              </a:xfrm>
              <a:prstGeom prst="halfFrame">
                <a:avLst/>
              </a:prstGeom>
            </p:spPr>
            <p:txBody>
              <a:bodyPr wrap="square" rtlCol="0" anchor="ctr">
                <a:spAutoFit/>
              </a:bodyPr>
              <a:lstStyle/>
              <a:p>
                <a:pPr algn="just" defTabSz="685800"/>
                <a:endParaRPr lang="en-US" sz="300" b="1" dirty="0">
                  <a:solidFill>
                    <a:srgbClr val="E5C243"/>
                  </a:solidFill>
                  <a:latin typeface="europa"/>
                </a:endParaRPr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89CE4F1D-E163-CD44-AE74-E08D7B5A39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13754" y="4581128"/>
                <a:ext cx="271460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5D094730-A6E2-F84A-9B6F-B709029505D8}"/>
                  </a:ext>
                </a:extLst>
              </p:cNvPr>
              <p:cNvSpPr/>
              <p:nvPr/>
            </p:nvSpPr>
            <p:spPr>
              <a:xfrm>
                <a:off x="6086851" y="4415149"/>
                <a:ext cx="624959" cy="923329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 defTabSz="685800"/>
                <a:r>
                  <a:rPr lang="en-US" sz="4050" b="1" dirty="0">
                    <a:ln/>
                    <a:solidFill>
                      <a:srgbClr val="B19C7D"/>
                    </a:solidFill>
                    <a:latin typeface="Tahoma"/>
                  </a:rPr>
                  <a:t>6</a:t>
                </a:r>
              </a:p>
            </p:txBody>
          </p: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D505AF69-984E-D246-BF54-FC4A83687C34}"/>
                  </a:ext>
                </a:extLst>
              </p:cNvPr>
              <p:cNvGrpSpPr/>
              <p:nvPr/>
            </p:nvGrpSpPr>
            <p:grpSpPr>
              <a:xfrm>
                <a:off x="6616482" y="1449135"/>
                <a:ext cx="5145895" cy="4653225"/>
                <a:chOff x="6624640" y="1454048"/>
                <a:chExt cx="5145895" cy="4653225"/>
              </a:xfrm>
            </p:grpSpPr>
            <p:pic>
              <p:nvPicPr>
                <p:cNvPr id="7" name="Picture 6">
                  <a:extLst>
                    <a:ext uri="{FF2B5EF4-FFF2-40B4-BE49-F238E27FC236}">
                      <a16:creationId xmlns:a16="http://schemas.microsoft.com/office/drawing/2014/main" id="{BA6A2E5A-D020-9D4C-8579-AA7C73A0673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7366126" y="4844160"/>
                  <a:ext cx="2857500" cy="520700"/>
                </a:xfrm>
                <a:prstGeom prst="rect">
                  <a:avLst/>
                </a:prstGeom>
              </p:spPr>
            </p:pic>
            <p:pic>
              <p:nvPicPr>
                <p:cNvPr id="12" name="Picture 11">
                  <a:extLst>
                    <a:ext uri="{FF2B5EF4-FFF2-40B4-BE49-F238E27FC236}">
                      <a16:creationId xmlns:a16="http://schemas.microsoft.com/office/drawing/2014/main" id="{747DB0AC-7640-DB42-B3E5-E15E3AB711D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7317832" y="5564079"/>
                  <a:ext cx="2895600" cy="543194"/>
                </a:xfrm>
                <a:prstGeom prst="rect">
                  <a:avLst/>
                </a:prstGeom>
              </p:spPr>
            </p:pic>
            <p:grpSp>
              <p:nvGrpSpPr>
                <p:cNvPr id="28" name="Group 27">
                  <a:extLst>
                    <a:ext uri="{FF2B5EF4-FFF2-40B4-BE49-F238E27FC236}">
                      <a16:creationId xmlns:a16="http://schemas.microsoft.com/office/drawing/2014/main" id="{10774E65-5E93-6544-A015-395FC117F811}"/>
                    </a:ext>
                  </a:extLst>
                </p:cNvPr>
                <p:cNvGrpSpPr/>
                <p:nvPr/>
              </p:nvGrpSpPr>
              <p:grpSpPr>
                <a:xfrm>
                  <a:off x="6624640" y="1454048"/>
                  <a:ext cx="5145895" cy="4540411"/>
                  <a:chOff x="6624640" y="1454048"/>
                  <a:chExt cx="5145895" cy="4540411"/>
                </a:xfrm>
              </p:grpSpPr>
              <p:cxnSp>
                <p:nvCxnSpPr>
                  <p:cNvPr id="27" name="Straight Connector 26">
                    <a:extLst>
                      <a:ext uri="{FF2B5EF4-FFF2-40B4-BE49-F238E27FC236}">
                        <a16:creationId xmlns:a16="http://schemas.microsoft.com/office/drawing/2014/main" id="{7DE66813-6966-164A-8D3F-2FD62145F9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624640" y="1454048"/>
                    <a:ext cx="0" cy="3131993"/>
                  </a:xfrm>
                  <a:prstGeom prst="line">
                    <a:avLst/>
                  </a:prstGeom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0" name="TextBox 69">
                    <a:extLst>
                      <a:ext uri="{FF2B5EF4-FFF2-40B4-BE49-F238E27FC236}">
                        <a16:creationId xmlns:a16="http://schemas.microsoft.com/office/drawing/2014/main" id="{4F5DF641-0DB6-8B4D-9F2D-13A09C8FC1EA}"/>
                      </a:ext>
                    </a:extLst>
                  </p:cNvPr>
                  <p:cNvSpPr txBox="1"/>
                  <p:nvPr/>
                </p:nvSpPr>
                <p:spPr>
                  <a:xfrm>
                    <a:off x="6887816" y="4394020"/>
                    <a:ext cx="4882719" cy="1600439"/>
                  </a:xfrm>
                  <a:prstGeom prst="rect">
                    <a:avLst/>
                  </a:prstGeom>
                  <a:noFill/>
                  <a:ln w="28575">
                    <a:solidFill>
                      <a:srgbClr val="C00000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214313" indent="-214313" defTabSz="685800">
                      <a:buFont typeface="Arial" panose="020B0604020202020204" pitchFamily="34" charset="0"/>
                      <a:buChar char="•"/>
                    </a:pPr>
                    <a:r>
                      <a:rPr lang="en-US" sz="1200" dirty="0">
                        <a:solidFill>
                          <a:prstClr val="black"/>
                        </a:solidFill>
                        <a:latin typeface="Tahoma"/>
                      </a:rPr>
                      <a:t>Estimation error metric:</a:t>
                    </a:r>
                  </a:p>
                  <a:p>
                    <a:pPr marL="214313" indent="-214313" defTabSz="685800">
                      <a:buFont typeface="Arial" panose="020B0604020202020204" pitchFamily="34" charset="0"/>
                      <a:buChar char="•"/>
                    </a:pPr>
                    <a:endParaRPr lang="en-US" sz="1200" dirty="0">
                      <a:solidFill>
                        <a:prstClr val="black"/>
                      </a:solidFill>
                      <a:latin typeface="Tahoma"/>
                    </a:endParaRPr>
                  </a:p>
                  <a:p>
                    <a:pPr marL="214313" indent="-214313" defTabSz="685800">
                      <a:buFont typeface="Arial" panose="020B0604020202020204" pitchFamily="34" charset="0"/>
                      <a:buChar char="•"/>
                    </a:pPr>
                    <a:endParaRPr lang="en-US" sz="1200" dirty="0">
                      <a:solidFill>
                        <a:prstClr val="black"/>
                      </a:solidFill>
                      <a:latin typeface="Tahoma"/>
                    </a:endParaRPr>
                  </a:p>
                  <a:p>
                    <a:pPr marL="214313" indent="-214313" defTabSz="685800">
                      <a:buFont typeface="Arial" panose="020B0604020202020204" pitchFamily="34" charset="0"/>
                      <a:buChar char="•"/>
                    </a:pPr>
                    <a:r>
                      <a:rPr lang="en-US" sz="1200" dirty="0">
                        <a:solidFill>
                          <a:prstClr val="black"/>
                        </a:solidFill>
                        <a:latin typeface="Tahoma"/>
                      </a:rPr>
                      <a:t>Leaked information metric</a:t>
                    </a:r>
                  </a:p>
                  <a:p>
                    <a:pPr defTabSz="685800"/>
                    <a:endParaRPr lang="en-US" sz="1200" dirty="0">
                      <a:solidFill>
                        <a:prstClr val="black"/>
                      </a:solidFill>
                      <a:latin typeface="Tahoma"/>
                    </a:endParaRPr>
                  </a:p>
                  <a:p>
                    <a:pPr marL="214313" indent="-214313" defTabSz="685800">
                      <a:buFont typeface="Arial" panose="020B0604020202020204" pitchFamily="34" charset="0"/>
                      <a:buChar char="•"/>
                    </a:pPr>
                    <a:endParaRPr lang="en-US" sz="1200" dirty="0">
                      <a:solidFill>
                        <a:prstClr val="black"/>
                      </a:solidFill>
                      <a:latin typeface="Tahoma"/>
                    </a:endParaRPr>
                  </a:p>
                </p:txBody>
              </p:sp>
            </p:grpSp>
          </p:grpSp>
        </p:grp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080B581B-01F1-EE46-AD90-77AE8BF81238}"/>
              </a:ext>
            </a:extLst>
          </p:cNvPr>
          <p:cNvSpPr txBox="1"/>
          <p:nvPr/>
        </p:nvSpPr>
        <p:spPr>
          <a:xfrm>
            <a:off x="2992351" y="2847220"/>
            <a:ext cx="3662039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214313" indent="-214313" algn="just" defTabSz="6858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prstClr val="black"/>
                </a:solidFill>
                <a:latin typeface="Tahoma"/>
              </a:rPr>
              <a:t>The adversary uses Mendel’s law to find the valid permutations for each partition. Then, he computes the probability by considering potential values of SNP </a:t>
            </a:r>
            <a:r>
              <a:rPr lang="en-US" sz="1200" dirty="0" err="1">
                <a:solidFill>
                  <a:prstClr val="black"/>
                </a:solidFill>
                <a:latin typeface="Tahoma"/>
              </a:rPr>
              <a:t>i</a:t>
            </a:r>
            <a:r>
              <a:rPr lang="en-US" sz="1200" dirty="0">
                <a:solidFill>
                  <a:prstClr val="black"/>
                </a:solidFill>
                <a:latin typeface="Tahoma"/>
              </a:rPr>
              <a:t> (0, 1, 2) for target j. </a:t>
            </a:r>
          </a:p>
        </p:txBody>
      </p:sp>
    </p:spTree>
    <p:extLst>
      <p:ext uri="{BB962C8B-B14F-4D97-AF65-F5344CB8AC3E}">
        <p14:creationId xmlns:p14="http://schemas.microsoft.com/office/powerpoint/2010/main" val="29962832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20" grpId="0"/>
      <p:bldP spid="21" grpId="0" animBg="1"/>
      <p:bldP spid="21" grpId="1" animBg="1"/>
      <p:bldP spid="49" grpId="0" animBg="1"/>
      <p:bldP spid="49" grpId="1" animBg="1"/>
      <p:bldP spid="3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1428F28-919B-F046-822F-41224AAAFD03}"/>
              </a:ext>
            </a:extLst>
          </p:cNvPr>
          <p:cNvSpPr/>
          <p:nvPr/>
        </p:nvSpPr>
        <p:spPr>
          <a:xfrm>
            <a:off x="174216" y="1474474"/>
            <a:ext cx="8663880" cy="121287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6217BB-3670-5E44-8DCB-158CBA59F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>
                <a:solidFill>
                  <a:schemeClr val="accent6">
                    <a:lumMod val="75000"/>
                  </a:schemeClr>
                </a:solidFill>
              </a:rPr>
              <a:t>Key Results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A27817A-2DE6-854F-BD3F-0C89BE3E7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95438"/>
            <a:ext cx="8610600" cy="4876800"/>
          </a:xfrm>
        </p:spPr>
        <p:txBody>
          <a:bodyPr/>
          <a:lstStyle/>
          <a:p>
            <a:pPr marL="0" indent="0" algn="just">
              <a:buNone/>
            </a:pPr>
            <a:r>
              <a:rPr lang="en-US" kern="1200" dirty="0"/>
              <a:t>The adversary can infer the actual value of the targeted SNPs by up to </a:t>
            </a:r>
            <a:r>
              <a:rPr lang="en-US" b="1" kern="1200" dirty="0">
                <a:solidFill>
                  <a:srgbClr val="C00000"/>
                </a:solidFill>
              </a:rPr>
              <a:t>50%</a:t>
            </a:r>
            <a:r>
              <a:rPr lang="en-US" kern="1200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600A5B-ACE9-364A-993D-F3238DC432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25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DA52135-E932-AE4E-9FB3-380A1AEF2356}"/>
              </a:ext>
            </a:extLst>
          </p:cNvPr>
          <p:cNvSpPr/>
          <p:nvPr/>
        </p:nvSpPr>
        <p:spPr>
          <a:xfrm>
            <a:off x="201960" y="3701791"/>
            <a:ext cx="8663880" cy="152740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4698AC-480F-134A-8648-AC76AB38BAE2}"/>
              </a:ext>
            </a:extLst>
          </p:cNvPr>
          <p:cNvSpPr/>
          <p:nvPr/>
        </p:nvSpPr>
        <p:spPr>
          <a:xfrm>
            <a:off x="174216" y="3855735"/>
            <a:ext cx="87460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Our proposed mechanism can achieve up to </a:t>
            </a:r>
            <a:r>
              <a:rPr lang="en-US" sz="2400" b="1" dirty="0">
                <a:solidFill>
                  <a:srgbClr val="C00000"/>
                </a:solidFill>
              </a:rPr>
              <a:t>50%</a:t>
            </a:r>
            <a:r>
              <a:rPr lang="en-US" sz="2400" dirty="0"/>
              <a:t> better privacy guarantees than the traditional DP-based solutions.</a:t>
            </a:r>
          </a:p>
        </p:txBody>
      </p:sp>
    </p:spTree>
    <p:extLst>
      <p:ext uri="{BB962C8B-B14F-4D97-AF65-F5344CB8AC3E}">
        <p14:creationId xmlns:p14="http://schemas.microsoft.com/office/powerpoint/2010/main" val="2811167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uild="p"/>
      <p:bldP spid="5" grpId="1" build="p"/>
      <p:bldP spid="6" grpId="0" animBg="1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/>
              <a:t>DP Inference Attacks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08821D2-B489-FE46-8774-8E485E6612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00"/>
          <a:stretch/>
        </p:blipFill>
        <p:spPr>
          <a:xfrm>
            <a:off x="-5950" y="3048000"/>
            <a:ext cx="9155900" cy="1143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BBDBB2-9F2A-B048-950C-3E967F52F7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00" y="4191000"/>
            <a:ext cx="6183923" cy="213418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67BDF0C-B967-984E-84C1-8FFA0A7FA578}"/>
              </a:ext>
            </a:extLst>
          </p:cNvPr>
          <p:cNvSpPr/>
          <p:nvPr/>
        </p:nvSpPr>
        <p:spPr>
          <a:xfrm>
            <a:off x="228600" y="1219200"/>
            <a:ext cx="879930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Nour Almadhoun,</a:t>
            </a:r>
            <a:r>
              <a:rPr lang="en-US" dirty="0"/>
              <a:t> </a:t>
            </a:r>
            <a:r>
              <a:rPr lang="en-US" dirty="0" err="1"/>
              <a:t>Erman</a:t>
            </a:r>
            <a:r>
              <a:rPr lang="en-US" dirty="0"/>
              <a:t> </a:t>
            </a:r>
            <a:r>
              <a:rPr lang="en-US" dirty="0" err="1"/>
              <a:t>Ayday</a:t>
            </a:r>
            <a:r>
              <a:rPr lang="en-US" dirty="0"/>
              <a:t>, and </a:t>
            </a:r>
            <a:r>
              <a:rPr lang="en-US" dirty="0" err="1"/>
              <a:t>Ozgur</a:t>
            </a:r>
            <a:r>
              <a:rPr lang="en-US" dirty="0"/>
              <a:t> </a:t>
            </a:r>
            <a:r>
              <a:rPr lang="en-US" dirty="0" err="1"/>
              <a:t>Ulusoy</a:t>
            </a:r>
            <a:endParaRPr lang="en-US" dirty="0"/>
          </a:p>
          <a:p>
            <a:r>
              <a:rPr lang="en-US" b="1" dirty="0">
                <a:solidFill>
                  <a:srgbClr val="0432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”Differential privacy under dependent tuples—the case of genomic privacy</a:t>
            </a:r>
            <a:r>
              <a:rPr lang="en-US" b="1" dirty="0">
                <a:solidFill>
                  <a:srgbClr val="0432FF"/>
                </a:solidFill>
              </a:rPr>
              <a:t>”</a:t>
            </a:r>
          </a:p>
          <a:p>
            <a:r>
              <a:rPr lang="en-US" dirty="0"/>
              <a:t>Bioinformatics, 2020</a:t>
            </a:r>
          </a:p>
          <a:p>
            <a:r>
              <a:rPr lang="en-US" dirty="0"/>
              <a:t>[</a:t>
            </a:r>
            <a:r>
              <a:rPr lang="en-US" dirty="0">
                <a:hlinkClick r:id="rId6"/>
              </a:rPr>
              <a:t>Source code</a:t>
            </a:r>
            <a:r>
              <a:rPr lang="en-US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1582382793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C919777-5B89-854B-9916-54E95E1457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6844" y="4990892"/>
            <a:ext cx="1562100" cy="10191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0F46378-61E0-F54E-88ED-F648453F6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8126" y="5432963"/>
            <a:ext cx="443594" cy="5942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A96A36D-78FA-D946-B6BD-6A09E6E071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2544" y="3211354"/>
            <a:ext cx="174254" cy="21193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3D16CE3-86D4-B54B-B487-9C589D620AF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2496" y="4350442"/>
            <a:ext cx="1834256" cy="103648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3707948-26BC-1743-9E9D-5447B4CDA1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3305" y="3660684"/>
            <a:ext cx="1566380" cy="64371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C61BE31-B985-0B4E-9C12-8C2DF016191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08094" y="3402625"/>
            <a:ext cx="1375880" cy="25982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E109F2E-7588-C644-8F18-6A8709D972B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81621" y="2121622"/>
            <a:ext cx="1610293" cy="11325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E6985AD-53DA-6F4E-B9B1-9F36F253A6E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24836" y="1466878"/>
            <a:ext cx="443272" cy="30958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12ED54F-4F65-F542-AF52-1776CFCC028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79944" y="1473627"/>
            <a:ext cx="474292" cy="3312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94FB9B5-0AA2-FB49-B150-65C8B2F384C7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r="2061"/>
          <a:stretch/>
        </p:blipFill>
        <p:spPr>
          <a:xfrm>
            <a:off x="5150482" y="2121621"/>
            <a:ext cx="2008601" cy="113257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A96081C-8177-CC44-9AD3-6F942EE03D0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88248" y="958858"/>
            <a:ext cx="2324100" cy="723900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DF2CA28-46DA-1346-8EAA-DE835A998200}"/>
              </a:ext>
            </a:extLst>
          </p:cNvPr>
          <p:cNvCxnSpPr>
            <a:cxnSpLocks/>
          </p:cNvCxnSpPr>
          <p:nvPr/>
        </p:nvCxnSpPr>
        <p:spPr>
          <a:xfrm flipH="1">
            <a:off x="5499338" y="3125244"/>
            <a:ext cx="12114" cy="2592784"/>
          </a:xfrm>
          <a:prstGeom prst="line">
            <a:avLst/>
          </a:prstGeom>
          <a:ln w="25400">
            <a:head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3" name="Picture 42">
            <a:extLst>
              <a:ext uri="{FF2B5EF4-FFF2-40B4-BE49-F238E27FC236}">
                <a16:creationId xmlns:a16="http://schemas.microsoft.com/office/drawing/2014/main" id="{990068E0-63A7-E243-B9AA-3CF50C2211E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36723" y="3487585"/>
            <a:ext cx="1717085" cy="152431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1AADD9D-F144-194D-9150-EEBE5D3DA2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3744" y="3254194"/>
            <a:ext cx="174254" cy="254397"/>
          </a:xfrm>
          <a:prstGeom prst="rect">
            <a:avLst/>
          </a:prstGeom>
        </p:spPr>
      </p:pic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B70C258-39EA-C545-B435-A6FCF20F63CF}"/>
              </a:ext>
            </a:extLst>
          </p:cNvPr>
          <p:cNvCxnSpPr>
            <a:cxnSpLocks/>
          </p:cNvCxnSpPr>
          <p:nvPr/>
        </p:nvCxnSpPr>
        <p:spPr>
          <a:xfrm flipH="1">
            <a:off x="2259942" y="1827608"/>
            <a:ext cx="2071102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D4ED5026-DC16-724B-89C5-A32B01EC3D39}"/>
              </a:ext>
            </a:extLst>
          </p:cNvPr>
          <p:cNvCxnSpPr/>
          <p:nvPr/>
        </p:nvCxnSpPr>
        <p:spPr>
          <a:xfrm>
            <a:off x="6345281" y="1814545"/>
            <a:ext cx="0" cy="29401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F86BF94A-13AD-6549-81FD-612799165F46}"/>
              </a:ext>
            </a:extLst>
          </p:cNvPr>
          <p:cNvCxnSpPr/>
          <p:nvPr/>
        </p:nvCxnSpPr>
        <p:spPr>
          <a:xfrm>
            <a:off x="2274002" y="1814545"/>
            <a:ext cx="0" cy="29401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BD9D91F0-2DF2-694B-AFCC-9CEAD4F551F7}"/>
              </a:ext>
            </a:extLst>
          </p:cNvPr>
          <p:cNvCxnSpPr>
            <a:cxnSpLocks/>
          </p:cNvCxnSpPr>
          <p:nvPr/>
        </p:nvCxnSpPr>
        <p:spPr>
          <a:xfrm flipH="1">
            <a:off x="4283968" y="1829764"/>
            <a:ext cx="2059776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7594A943-CB67-9143-8BF5-BA65F7FB2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Threat Model</a:t>
            </a:r>
            <a:br>
              <a:rPr lang="en-US" sz="45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</a:br>
            <a:br>
              <a:rPr lang="en-US" sz="45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</a:br>
            <a:endParaRPr lang="en-US" sz="45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0A83DA-41DC-DB40-B38F-9D79B1192C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AC7BA1-BEA2-40AF-9056-44DC8C985687}" type="slidenum">
              <a:rPr lang="en-US" altLang="en-US" smtClean="0"/>
              <a:pPr/>
              <a:t>27</a:t>
            </a:fld>
            <a:endParaRPr lang="en-US" alt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0028792-EA6D-3A45-B210-DECCE2ABA62A}"/>
              </a:ext>
            </a:extLst>
          </p:cNvPr>
          <p:cNvSpPr/>
          <p:nvPr/>
        </p:nvSpPr>
        <p:spPr>
          <a:xfrm>
            <a:off x="179512" y="6453336"/>
            <a:ext cx="1192088" cy="404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C38A7F1-F958-9349-A474-48FE25002533}"/>
              </a:ext>
            </a:extLst>
          </p:cNvPr>
          <p:cNvSpPr/>
          <p:nvPr/>
        </p:nvSpPr>
        <p:spPr>
          <a:xfrm>
            <a:off x="228600" y="6453336"/>
            <a:ext cx="1192088" cy="404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DA3D638-638E-3E49-9869-E5971D887CDE}"/>
              </a:ext>
            </a:extLst>
          </p:cNvPr>
          <p:cNvGrpSpPr/>
          <p:nvPr/>
        </p:nvGrpSpPr>
        <p:grpSpPr>
          <a:xfrm>
            <a:off x="3242978" y="5422521"/>
            <a:ext cx="2488206" cy="295507"/>
            <a:chOff x="3242978" y="5422521"/>
            <a:chExt cx="2488206" cy="29550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B3546B7-4087-704C-8394-45A03B03027A}"/>
                </a:ext>
              </a:extLst>
            </p:cNvPr>
            <p:cNvSpPr txBox="1"/>
            <p:nvPr/>
          </p:nvSpPr>
          <p:spPr>
            <a:xfrm>
              <a:off x="3563888" y="5422521"/>
              <a:ext cx="216729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Infer Target’s SNPs 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9638319-A5AD-214A-AB80-A02756E5FD80}"/>
                </a:ext>
              </a:extLst>
            </p:cNvPr>
            <p:cNvCxnSpPr/>
            <p:nvPr/>
          </p:nvCxnSpPr>
          <p:spPr>
            <a:xfrm flipH="1">
              <a:off x="3242978" y="5718028"/>
              <a:ext cx="226847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75837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3587407-A5A9-7D40-9AA1-C4E8DA09AE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5274" y="4892596"/>
            <a:ext cx="2311808" cy="360443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DE66813-6966-164A-8D3F-2FD62145F9EF}"/>
              </a:ext>
            </a:extLst>
          </p:cNvPr>
          <p:cNvCxnSpPr>
            <a:cxnSpLocks/>
          </p:cNvCxnSpPr>
          <p:nvPr/>
        </p:nvCxnSpPr>
        <p:spPr>
          <a:xfrm>
            <a:off x="4968480" y="1657584"/>
            <a:ext cx="0" cy="26855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tle 2">
            <a:extLst>
              <a:ext uri="{FF2B5EF4-FFF2-40B4-BE49-F238E27FC236}">
                <a16:creationId xmlns:a16="http://schemas.microsoft.com/office/drawing/2014/main" id="{2BF71426-F689-6F48-89F3-EB0B893E4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Membership Inference Attack</a:t>
            </a:r>
            <a:br>
              <a:rPr lang="en-US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685800">
              <a:defRPr/>
            </a:pPr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 defTabSz="685800">
                <a:defRPr/>
              </a:pPr>
              <a:t>28</a:t>
            </a:fld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4E185024-6F6D-384D-8201-B9A029E4EEEC}"/>
              </a:ext>
            </a:extLst>
          </p:cNvPr>
          <p:cNvSpPr/>
          <p:nvPr/>
        </p:nvSpPr>
        <p:spPr>
          <a:xfrm>
            <a:off x="4233041" y="3054955"/>
            <a:ext cx="437493" cy="275124"/>
          </a:xfrm>
          <a:prstGeom prst="plus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id="{50562DC4-15E2-4D42-B080-F10E18057C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0677910"/>
              </p:ext>
            </p:extLst>
          </p:nvPr>
        </p:nvGraphicFramePr>
        <p:xfrm>
          <a:off x="691706" y="1011000"/>
          <a:ext cx="6741215" cy="64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F2F4B1E1-E026-574C-B2F3-A2E4806C8719}"/>
              </a:ext>
            </a:extLst>
          </p:cNvPr>
          <p:cNvSpPr/>
          <p:nvPr/>
        </p:nvSpPr>
        <p:spPr>
          <a:xfrm>
            <a:off x="4670534" y="2359234"/>
            <a:ext cx="14480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27F29E1-A4A1-CF45-9D4E-4DDB8D3F9D85}"/>
              </a:ext>
            </a:extLst>
          </p:cNvPr>
          <p:cNvGrpSpPr/>
          <p:nvPr/>
        </p:nvGrpSpPr>
        <p:grpSpPr>
          <a:xfrm>
            <a:off x="2668192" y="1657584"/>
            <a:ext cx="339000" cy="1757017"/>
            <a:chOff x="3557589" y="1029788"/>
            <a:chExt cx="452000" cy="2342690"/>
          </a:xfrm>
        </p:grpSpPr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531F76D-B1D5-EF4B-BC58-F16824D257A7}"/>
                </a:ext>
              </a:extLst>
            </p:cNvPr>
            <p:cNvCxnSpPr>
              <a:cxnSpLocks/>
            </p:cNvCxnSpPr>
            <p:nvPr/>
          </p:nvCxnSpPr>
          <p:spPr>
            <a:xfrm>
              <a:off x="3557589" y="1029788"/>
              <a:ext cx="0" cy="234269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72C86FC-7D2C-474B-BC1D-933416CCB1A5}"/>
                </a:ext>
              </a:extLst>
            </p:cNvPr>
            <p:cNvCxnSpPr>
              <a:cxnSpLocks/>
            </p:cNvCxnSpPr>
            <p:nvPr/>
          </p:nvCxnSpPr>
          <p:spPr>
            <a:xfrm>
              <a:off x="3557589" y="3363686"/>
              <a:ext cx="45200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Half Frame 40">
            <a:extLst>
              <a:ext uri="{FF2B5EF4-FFF2-40B4-BE49-F238E27FC236}">
                <a16:creationId xmlns:a16="http://schemas.microsoft.com/office/drawing/2014/main" id="{03B5055D-50BA-0B49-A32D-4F61B23198E8}"/>
              </a:ext>
            </a:extLst>
          </p:cNvPr>
          <p:cNvSpPr/>
          <p:nvPr/>
        </p:nvSpPr>
        <p:spPr>
          <a:xfrm>
            <a:off x="2686840" y="2877973"/>
            <a:ext cx="335166" cy="138499"/>
          </a:xfrm>
          <a:prstGeom prst="halfFrame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7AE6BFB-3E9C-BE45-BEF0-1D82201245BC}"/>
              </a:ext>
            </a:extLst>
          </p:cNvPr>
          <p:cNvGrpSpPr/>
          <p:nvPr/>
        </p:nvGrpSpPr>
        <p:grpSpPr>
          <a:xfrm>
            <a:off x="938637" y="1657585"/>
            <a:ext cx="5614562" cy="1289302"/>
            <a:chOff x="1251518" y="989264"/>
            <a:chExt cx="7486082" cy="1719069"/>
          </a:xfrm>
        </p:grpSpPr>
        <p:cxnSp>
          <p:nvCxnSpPr>
            <p:cNvPr id="6" name="Elbow Connector 5">
              <a:extLst>
                <a:ext uri="{FF2B5EF4-FFF2-40B4-BE49-F238E27FC236}">
                  <a16:creationId xmlns:a16="http://schemas.microsoft.com/office/drawing/2014/main" id="{F30EE1B7-7F03-4F4F-9CB8-92D48B776E64}"/>
                </a:ext>
              </a:extLst>
            </p:cNvPr>
            <p:cNvCxnSpPr>
              <a:cxnSpLocks/>
              <a:endCxn id="17" idx="1"/>
            </p:cNvCxnSpPr>
            <p:nvPr/>
          </p:nvCxnSpPr>
          <p:spPr>
            <a:xfrm rot="16200000" flipH="1">
              <a:off x="827338" y="1413444"/>
              <a:ext cx="1165071" cy="316711"/>
            </a:xfrm>
            <a:prstGeom prst="bentConnector2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36514CB-813B-0148-94BB-D1E3CB55400C}"/>
                </a:ext>
              </a:extLst>
            </p:cNvPr>
            <p:cNvSpPr txBox="1"/>
            <p:nvPr/>
          </p:nvSpPr>
          <p:spPr>
            <a:xfrm>
              <a:off x="1568230" y="1600337"/>
              <a:ext cx="7169370" cy="110799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pPr algn="just" defTabSz="685800"/>
              <a:r>
                <a:rPr lang="en-US" sz="1200" dirty="0">
                  <a:solidFill>
                    <a:prstClr val="black"/>
                  </a:solidFill>
                  <a:latin typeface="Tahoma"/>
                </a:rPr>
                <a:t>The adversary knows: </a:t>
              </a:r>
            </a:p>
            <a:p>
              <a:pPr marL="214313" indent="-214313" algn="just" defTabSz="685800">
                <a:buFont typeface="Wingdings" pitchFamily="2" charset="2"/>
                <a:buChar char="Ø"/>
              </a:pPr>
              <a:r>
                <a:rPr lang="en-US" sz="1200" dirty="0">
                  <a:solidFill>
                    <a:prstClr val="black"/>
                  </a:solidFill>
                  <a:latin typeface="Tahoma"/>
                </a:rPr>
                <a:t>the set of MAF values of SNPs for individuals in the control group (MC)</a:t>
              </a:r>
            </a:p>
            <a:p>
              <a:pPr marL="214313" indent="-214313" algn="just" defTabSz="685800">
                <a:buFont typeface="Wingdings" pitchFamily="2" charset="2"/>
                <a:buChar char="Ø"/>
              </a:pPr>
              <a:r>
                <a:rPr lang="en-US" sz="1200" dirty="0">
                  <a:solidFill>
                    <a:prstClr val="black"/>
                  </a:solidFill>
                  <a:latin typeface="Tahoma"/>
                </a:rPr>
                <a:t>the set of MAF values of SNPs for a similar population including both the case and control individuals (MP).</a:t>
              </a:r>
            </a:p>
          </p:txBody>
        </p:sp>
      </p:grpSp>
      <p:sp>
        <p:nvSpPr>
          <p:cNvPr id="70" name="TextBox 69">
            <a:extLst>
              <a:ext uri="{FF2B5EF4-FFF2-40B4-BE49-F238E27FC236}">
                <a16:creationId xmlns:a16="http://schemas.microsoft.com/office/drawing/2014/main" id="{4F5DF641-0DB6-8B4D-9F2D-13A09C8FC1EA}"/>
              </a:ext>
            </a:extLst>
          </p:cNvPr>
          <p:cNvSpPr txBox="1"/>
          <p:nvPr/>
        </p:nvSpPr>
        <p:spPr>
          <a:xfrm>
            <a:off x="5152862" y="4075368"/>
            <a:ext cx="3662039" cy="120032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214313" indent="-214313" algn="just" defTabSz="6858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prstClr val="black"/>
                </a:solidFill>
                <a:latin typeface="Tahoma"/>
              </a:rPr>
              <a:t>Null hypothesis: target j is not a part of the case.</a:t>
            </a:r>
          </a:p>
          <a:p>
            <a:pPr marL="214313" indent="-214313" algn="just" defTabSz="6858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prstClr val="black"/>
                </a:solidFill>
                <a:latin typeface="Tahoma"/>
              </a:rPr>
              <a:t>Alternative hypothesis: target j is part of the case group S.</a:t>
            </a:r>
          </a:p>
          <a:p>
            <a:pPr algn="just" defTabSz="685800"/>
            <a:endParaRPr lang="en-US" sz="1200" dirty="0">
              <a:solidFill>
                <a:prstClr val="black"/>
              </a:solidFill>
              <a:latin typeface="Tahoma"/>
            </a:endParaRPr>
          </a:p>
          <a:p>
            <a:pPr algn="just" defTabSz="685800"/>
            <a:endParaRPr lang="en-US" sz="1200" dirty="0">
              <a:solidFill>
                <a:prstClr val="black"/>
              </a:solidFill>
              <a:latin typeface="Tahoma"/>
            </a:endParaRPr>
          </a:p>
        </p:txBody>
      </p:sp>
      <p:sp>
        <p:nvSpPr>
          <p:cNvPr id="73" name="Half Frame 72">
            <a:extLst>
              <a:ext uri="{FF2B5EF4-FFF2-40B4-BE49-F238E27FC236}">
                <a16:creationId xmlns:a16="http://schemas.microsoft.com/office/drawing/2014/main" id="{FB9AD3D9-3BBC-094D-A8F8-465EA3C0F180}"/>
              </a:ext>
            </a:extLst>
          </p:cNvPr>
          <p:cNvSpPr/>
          <p:nvPr/>
        </p:nvSpPr>
        <p:spPr>
          <a:xfrm>
            <a:off x="4836909" y="3772666"/>
            <a:ext cx="335166" cy="138499"/>
          </a:xfrm>
          <a:prstGeom prst="halfFrame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9CE4F1D-E163-CD44-AE74-E08D7B5A3901}"/>
              </a:ext>
            </a:extLst>
          </p:cNvPr>
          <p:cNvCxnSpPr>
            <a:cxnSpLocks/>
          </p:cNvCxnSpPr>
          <p:nvPr/>
        </p:nvCxnSpPr>
        <p:spPr>
          <a:xfrm>
            <a:off x="4968480" y="4339550"/>
            <a:ext cx="203595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80B581B-01F1-EE46-AD90-77AE8BF81238}"/>
                  </a:ext>
                </a:extLst>
              </p:cNvPr>
              <p:cNvSpPr txBox="1"/>
              <p:nvPr/>
            </p:nvSpPr>
            <p:spPr>
              <a:xfrm>
                <a:off x="3007192" y="3157571"/>
                <a:ext cx="3662039" cy="692882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C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214313" indent="-214313" algn="just" defTabSz="685800">
                  <a:buFont typeface="Arial" panose="020B0604020202020204" pitchFamily="34" charset="0"/>
                  <a:buChar char="•"/>
                </a:pPr>
                <a:r>
                  <a:rPr lang="en-US" sz="1200" dirty="0">
                    <a:solidFill>
                      <a:prstClr val="black"/>
                    </a:solidFill>
                    <a:latin typeface="Tahoma"/>
                  </a:rPr>
                  <a:t>The adversary receives the differentially-private MAF value of a SNP </a:t>
                </a:r>
                <a:r>
                  <a:rPr lang="en-US" sz="1200" dirty="0" err="1">
                    <a:solidFill>
                      <a:prstClr val="black"/>
                    </a:solidFill>
                    <a:latin typeface="Tahoma"/>
                  </a:rPr>
                  <a:t>i</a:t>
                </a:r>
                <a:r>
                  <a:rPr lang="en-US" sz="1200" dirty="0">
                    <a:solidFill>
                      <a:prstClr val="black"/>
                    </a:solidFill>
                    <a:latin typeface="Tahoma"/>
                  </a:rPr>
                  <a:t> for individuals in the case group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Sup>
                          <m:sSubSupPr>
                            <m:ctrlP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p>
                        </m:sSubSup>
                      </m:e>
                    </m:acc>
                  </m:oMath>
                </a14:m>
                <a:r>
                  <a:rPr lang="en-US" sz="1200" dirty="0">
                    <a:solidFill>
                      <a:prstClr val="black"/>
                    </a:solidFill>
                    <a:latin typeface="Tahoma"/>
                  </a:rPr>
                  <a:t> =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  <m:sup>
                        <m: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prstClr val="black"/>
                    </a:solidFill>
                    <a:latin typeface="Tahoma"/>
                  </a:rPr>
                  <a:t>+ 𝛿.</a:t>
                </a: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80B581B-01F1-EE46-AD90-77AE8BF812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7192" y="3157571"/>
                <a:ext cx="3662039" cy="692882"/>
              </a:xfrm>
              <a:prstGeom prst="rect">
                <a:avLst/>
              </a:prstGeom>
              <a:blipFill>
                <a:blip r:embed="rId9"/>
                <a:stretch>
                  <a:fillRect b="-3509"/>
                </a:stretch>
              </a:blipFill>
              <a:ln w="28575"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>
            <a:extLst>
              <a:ext uri="{FF2B5EF4-FFF2-40B4-BE49-F238E27FC236}">
                <a16:creationId xmlns:a16="http://schemas.microsoft.com/office/drawing/2014/main" id="{5AE9AC3A-12D3-CC4B-958F-74FD92AC37F4}"/>
              </a:ext>
            </a:extLst>
          </p:cNvPr>
          <p:cNvSpPr/>
          <p:nvPr/>
        </p:nvSpPr>
        <p:spPr>
          <a:xfrm>
            <a:off x="551138" y="1854905"/>
            <a:ext cx="255927" cy="69249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685800"/>
            <a:r>
              <a:rPr lang="en-US" sz="4050" b="1" dirty="0">
                <a:ln/>
                <a:solidFill>
                  <a:srgbClr val="B19C7D"/>
                </a:solidFill>
                <a:latin typeface="Tahoma"/>
              </a:rPr>
              <a:t>1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2748FF5-FDCB-D341-B670-56F7C97A9399}"/>
              </a:ext>
            </a:extLst>
          </p:cNvPr>
          <p:cNvSpPr/>
          <p:nvPr/>
        </p:nvSpPr>
        <p:spPr>
          <a:xfrm>
            <a:off x="2454889" y="3330079"/>
            <a:ext cx="468719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685800"/>
            <a:r>
              <a:rPr lang="en-US" sz="4050" b="1" dirty="0">
                <a:ln/>
                <a:solidFill>
                  <a:srgbClr val="B19C7D"/>
                </a:solidFill>
                <a:latin typeface="Tahoma"/>
              </a:rPr>
              <a:t>2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D094730-A6E2-F84A-9B6F-B709029505D8}"/>
              </a:ext>
            </a:extLst>
          </p:cNvPr>
          <p:cNvSpPr/>
          <p:nvPr/>
        </p:nvSpPr>
        <p:spPr>
          <a:xfrm>
            <a:off x="4565139" y="4168612"/>
            <a:ext cx="468719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685800"/>
            <a:r>
              <a:rPr lang="en-US" sz="4050" b="1" dirty="0">
                <a:ln/>
                <a:solidFill>
                  <a:srgbClr val="B19C7D"/>
                </a:solidFill>
                <a:latin typeface="Tahoma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2810533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70" grpId="0" animBg="1"/>
      <p:bldP spid="32" grpId="0" animBg="1"/>
      <p:bldP spid="15" grpId="0"/>
      <p:bldP spid="20" grpId="0"/>
      <p:bldP spid="4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1428F28-919B-F046-822F-41224AAAFD03}"/>
              </a:ext>
            </a:extLst>
          </p:cNvPr>
          <p:cNvSpPr/>
          <p:nvPr/>
        </p:nvSpPr>
        <p:spPr>
          <a:xfrm>
            <a:off x="174216" y="1474474"/>
            <a:ext cx="8663880" cy="1800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6217BB-3670-5E44-8DCB-158CBA59F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>
                <a:solidFill>
                  <a:schemeClr val="accent6">
                    <a:lumMod val="75000"/>
                  </a:schemeClr>
                </a:solidFill>
              </a:rPr>
              <a:t>Key Results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A27817A-2DE6-854F-BD3F-0C89BE3E7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95438"/>
            <a:ext cx="8610600" cy="4876800"/>
          </a:xfrm>
        </p:spPr>
        <p:txBody>
          <a:bodyPr/>
          <a:lstStyle/>
          <a:p>
            <a:pPr marL="0" indent="0" algn="just">
              <a:buNone/>
            </a:pPr>
            <a:r>
              <a:rPr lang="en-US" kern="1200" dirty="0"/>
              <a:t>An adversary can reveal up to </a:t>
            </a:r>
            <a:r>
              <a:rPr lang="en-US" b="1" kern="1200" dirty="0">
                <a:solidFill>
                  <a:srgbClr val="C00000"/>
                </a:solidFill>
              </a:rPr>
              <a:t>40% ~ 50%</a:t>
            </a:r>
            <a:r>
              <a:rPr lang="en-US" kern="1200" dirty="0"/>
              <a:t> more sensitive information about the genome of a target (compared to original privacy guarantees of standard DP-based mechanisms).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600A5B-ACE9-364A-993D-F3238DC432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29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DA52135-E932-AE4E-9FB3-380A1AEF2356}"/>
              </a:ext>
            </a:extLst>
          </p:cNvPr>
          <p:cNvSpPr/>
          <p:nvPr/>
        </p:nvSpPr>
        <p:spPr>
          <a:xfrm>
            <a:off x="201960" y="3701791"/>
            <a:ext cx="8663880" cy="152740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4698AC-480F-134A-8648-AC76AB38BAE2}"/>
              </a:ext>
            </a:extLst>
          </p:cNvPr>
          <p:cNvSpPr/>
          <p:nvPr/>
        </p:nvSpPr>
        <p:spPr>
          <a:xfrm>
            <a:off x="174216" y="3855735"/>
            <a:ext cx="87460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The inference power of the adversary can be </a:t>
            </a:r>
            <a:r>
              <a:rPr lang="en-US" sz="2400" b="1" dirty="0">
                <a:solidFill>
                  <a:srgbClr val="C00000"/>
                </a:solidFill>
              </a:rPr>
              <a:t>significantly high </a:t>
            </a:r>
            <a:r>
              <a:rPr lang="en-US" sz="2400" dirty="0"/>
              <a:t>in the membership attack even using inferred (and hence partially incorrect) genomes.</a:t>
            </a:r>
          </a:p>
        </p:txBody>
      </p:sp>
    </p:spTree>
    <p:extLst>
      <p:ext uri="{BB962C8B-B14F-4D97-AF65-F5344CB8AC3E}">
        <p14:creationId xmlns:p14="http://schemas.microsoft.com/office/powerpoint/2010/main" val="26721539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uild="p"/>
      <p:bldP spid="5" grpId="1" build="p"/>
      <p:bldP spid="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500" dirty="0">
                <a:solidFill>
                  <a:schemeClr val="accent2">
                    <a:lumMod val="75000"/>
                  </a:schemeClr>
                </a:solidFill>
                <a:latin typeface="Garamond" panose="02020404030301010803" pitchFamily="18" charset="0"/>
              </a:rPr>
              <a:t>Mendel's Law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2EB9A7-82C4-F040-8137-A77B8B16AD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3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47CAE3-08AA-2A44-A79B-9D30407AE6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25" y="1998464"/>
            <a:ext cx="2314575" cy="33147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B3239D4-EA67-C846-AB4D-00AED80637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0" y="2119313"/>
            <a:ext cx="2895600" cy="26765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CFC4EF7-B375-1244-A91E-23A02DCD8D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9288" y="2090738"/>
            <a:ext cx="2914650" cy="27051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B638F0C-F4EC-B743-B0CC-8D5ED1DAAF64}"/>
              </a:ext>
            </a:extLst>
          </p:cNvPr>
          <p:cNvSpPr/>
          <p:nvPr/>
        </p:nvSpPr>
        <p:spPr>
          <a:xfrm>
            <a:off x="501579" y="5313164"/>
            <a:ext cx="291798" cy="3462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ahoma"/>
              </a:rPr>
              <a:t>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116AACB-EA1F-CB4A-92B9-F7FE552932E2}"/>
              </a:ext>
            </a:extLst>
          </p:cNvPr>
          <p:cNvSpPr/>
          <p:nvPr/>
        </p:nvSpPr>
        <p:spPr>
          <a:xfrm>
            <a:off x="1133031" y="5313164"/>
            <a:ext cx="291798" cy="3462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ahoma"/>
              </a:rPr>
              <a:t>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E1BC902-F4EF-2E47-8335-F9304C4C1AC8}"/>
              </a:ext>
            </a:extLst>
          </p:cNvPr>
          <p:cNvSpPr/>
          <p:nvPr/>
        </p:nvSpPr>
        <p:spPr>
          <a:xfrm>
            <a:off x="1872002" y="5313163"/>
            <a:ext cx="291798" cy="3462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ahoma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3445655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/>
              <a:t>DP Inference Attacks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08821D2-B489-FE46-8774-8E485E6612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00"/>
          <a:stretch/>
        </p:blipFill>
        <p:spPr>
          <a:xfrm>
            <a:off x="-5950" y="3048000"/>
            <a:ext cx="9155900" cy="1143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67BDF0C-B967-984E-84C1-8FFA0A7FA578}"/>
              </a:ext>
            </a:extLst>
          </p:cNvPr>
          <p:cNvSpPr/>
          <p:nvPr/>
        </p:nvSpPr>
        <p:spPr>
          <a:xfrm>
            <a:off x="179512" y="1231592"/>
            <a:ext cx="879930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Nour Almadhoun,</a:t>
            </a:r>
            <a:r>
              <a:rPr lang="en-US" dirty="0"/>
              <a:t> </a:t>
            </a:r>
            <a:r>
              <a:rPr lang="en-US" dirty="0" err="1"/>
              <a:t>Erman</a:t>
            </a:r>
            <a:r>
              <a:rPr lang="en-US" dirty="0"/>
              <a:t> </a:t>
            </a:r>
            <a:r>
              <a:rPr lang="en-US" dirty="0" err="1"/>
              <a:t>Ayday</a:t>
            </a:r>
            <a:r>
              <a:rPr lang="en-US" dirty="0"/>
              <a:t>, and </a:t>
            </a:r>
            <a:r>
              <a:rPr lang="en-US" dirty="0" err="1"/>
              <a:t>Ozgur</a:t>
            </a:r>
            <a:r>
              <a:rPr lang="en-US" dirty="0"/>
              <a:t> </a:t>
            </a:r>
            <a:r>
              <a:rPr lang="en-US" dirty="0" err="1"/>
              <a:t>Ulusoy</a:t>
            </a:r>
            <a:endParaRPr lang="en-US" dirty="0"/>
          </a:p>
          <a:p>
            <a:r>
              <a:rPr lang="en-US" b="1" dirty="0">
                <a:solidFill>
                  <a:srgbClr val="0432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”Inference attacks against differentially private query results from genomic datasets including dependent tuples” </a:t>
            </a:r>
            <a:endParaRPr lang="en-US" b="1" dirty="0">
              <a:solidFill>
                <a:srgbClr val="0432FF"/>
              </a:solidFill>
            </a:endParaRPr>
          </a:p>
          <a:p>
            <a:r>
              <a:rPr lang="en-US" dirty="0"/>
              <a:t>Bioinformatics, 2020</a:t>
            </a:r>
          </a:p>
          <a:p>
            <a:r>
              <a:rPr lang="en-US" dirty="0"/>
              <a:t>[</a:t>
            </a:r>
            <a:r>
              <a:rPr lang="en-US" dirty="0">
                <a:hlinkClick r:id="rId5"/>
              </a:rPr>
              <a:t>Source code</a:t>
            </a:r>
            <a:r>
              <a:rPr lang="en-US" dirty="0"/>
              <a:t>]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A10D9D4-FA84-4742-B429-949C0FEAC3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91000"/>
            <a:ext cx="5649088" cy="2177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921053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6BF7CB16-ABCB-CD49-AFE8-CEAE638E2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825" y="2135282"/>
            <a:ext cx="1220066" cy="122006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7E859F0-C9A2-CA42-AFA7-C4D8354E82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288" y="2613494"/>
            <a:ext cx="534684" cy="368498"/>
          </a:xfrm>
          <a:prstGeom prst="rect">
            <a:avLst/>
          </a:prstGeom>
        </p:spPr>
      </p:pic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931A5B7B-536F-E744-9739-479282456D29}"/>
              </a:ext>
            </a:extLst>
          </p:cNvPr>
          <p:cNvCxnSpPr>
            <a:cxnSpLocks/>
          </p:cNvCxnSpPr>
          <p:nvPr/>
        </p:nvCxnSpPr>
        <p:spPr>
          <a:xfrm flipH="1">
            <a:off x="5105465" y="2920623"/>
            <a:ext cx="1401008" cy="0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AE9CACF3-B1F9-4B4C-B3AE-F78EE37DAEFF}"/>
              </a:ext>
            </a:extLst>
          </p:cNvPr>
          <p:cNvCxnSpPr>
            <a:cxnSpLocks/>
          </p:cNvCxnSpPr>
          <p:nvPr/>
        </p:nvCxnSpPr>
        <p:spPr>
          <a:xfrm>
            <a:off x="5105465" y="3462789"/>
            <a:ext cx="1455383" cy="0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3F12338A-4A6B-DC47-BB9B-BA90F3305A77}"/>
              </a:ext>
            </a:extLst>
          </p:cNvPr>
          <p:cNvSpPr txBox="1"/>
          <p:nvPr/>
        </p:nvSpPr>
        <p:spPr>
          <a:xfrm>
            <a:off x="3760577" y="3280252"/>
            <a:ext cx="12976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200" dirty="0">
                <a:solidFill>
                  <a:srgbClr val="C00000"/>
                </a:solidFill>
                <a:latin typeface="Arial Rounded MT Bold" panose="020F0704030504030204" pitchFamily="34" charset="77"/>
              </a:rPr>
              <a:t>Dataset Owner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CFAA0DC-6F7B-F246-B066-E8D7EB56F879}"/>
              </a:ext>
            </a:extLst>
          </p:cNvPr>
          <p:cNvSpPr txBox="1"/>
          <p:nvPr/>
        </p:nvSpPr>
        <p:spPr>
          <a:xfrm>
            <a:off x="6546433" y="1651556"/>
            <a:ext cx="10499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200" b="1" dirty="0">
                <a:solidFill>
                  <a:srgbClr val="C00000"/>
                </a:solidFill>
                <a:latin typeface="Arial Rounded MT Bold" panose="020F0704030504030204" pitchFamily="34" charset="77"/>
              </a:rPr>
              <a:t>Adversary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BA943E99-C80C-D949-BDC9-7347122FBF94}"/>
              </a:ext>
            </a:extLst>
          </p:cNvPr>
          <p:cNvCxnSpPr>
            <a:cxnSpLocks/>
          </p:cNvCxnSpPr>
          <p:nvPr/>
        </p:nvCxnSpPr>
        <p:spPr>
          <a:xfrm>
            <a:off x="2547734" y="3269149"/>
            <a:ext cx="694588" cy="0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F0FC15E4-C2A5-6243-BF28-46A7530EA472}"/>
              </a:ext>
            </a:extLst>
          </p:cNvPr>
          <p:cNvCxnSpPr>
            <a:cxnSpLocks/>
          </p:cNvCxnSpPr>
          <p:nvPr/>
        </p:nvCxnSpPr>
        <p:spPr>
          <a:xfrm flipH="1">
            <a:off x="2547734" y="2852936"/>
            <a:ext cx="1401008" cy="0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C07EFBE5-8F08-D041-9173-80C51515DBEF}"/>
              </a:ext>
            </a:extLst>
          </p:cNvPr>
          <p:cNvSpPr txBox="1"/>
          <p:nvPr/>
        </p:nvSpPr>
        <p:spPr>
          <a:xfrm>
            <a:off x="5466602" y="2651198"/>
            <a:ext cx="8115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200" dirty="0">
                <a:solidFill>
                  <a:prstClr val="black"/>
                </a:solidFill>
                <a:latin typeface="Calibri" panose="020F0502020204030204"/>
              </a:rPr>
              <a:t>Queries</a:t>
            </a:r>
            <a:endParaRPr lang="en-US"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4B991D1-5685-BF42-9E5B-70C0841FA53A}"/>
              </a:ext>
            </a:extLst>
          </p:cNvPr>
          <p:cNvSpPr txBox="1"/>
          <p:nvPr/>
        </p:nvSpPr>
        <p:spPr>
          <a:xfrm>
            <a:off x="2968382" y="2575937"/>
            <a:ext cx="8115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200" dirty="0">
                <a:solidFill>
                  <a:prstClr val="black"/>
                </a:solidFill>
                <a:latin typeface="Calibri" panose="020F0502020204030204"/>
              </a:rPr>
              <a:t>Queries</a:t>
            </a:r>
            <a:endParaRPr lang="en-US"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88C47F5-0F8E-434C-AE9A-FF65B864AF36}"/>
              </a:ext>
            </a:extLst>
          </p:cNvPr>
          <p:cNvSpPr txBox="1"/>
          <p:nvPr/>
        </p:nvSpPr>
        <p:spPr>
          <a:xfrm>
            <a:off x="5448204" y="3205562"/>
            <a:ext cx="938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200" dirty="0">
                <a:solidFill>
                  <a:prstClr val="black"/>
                </a:solidFill>
                <a:latin typeface="Calibri" panose="020F0502020204030204"/>
              </a:rPr>
              <a:t>Responses</a:t>
            </a:r>
            <a:endParaRPr lang="en-US"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9160FA4-A10B-DD4C-9E17-08F5E1E40F7B}"/>
              </a:ext>
            </a:extLst>
          </p:cNvPr>
          <p:cNvSpPr txBox="1"/>
          <p:nvPr/>
        </p:nvSpPr>
        <p:spPr>
          <a:xfrm>
            <a:off x="2577531" y="3021473"/>
            <a:ext cx="1113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200" dirty="0">
                <a:solidFill>
                  <a:prstClr val="black"/>
                </a:solidFill>
                <a:latin typeface="Calibri" panose="020F0502020204030204"/>
              </a:rPr>
              <a:t>Responses</a:t>
            </a:r>
            <a:endParaRPr lang="en-US"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C7DCC213-8D10-7448-B6DB-78321FEAFE36}"/>
                  </a:ext>
                </a:extLst>
              </p:cNvPr>
              <p:cNvSpPr txBox="1"/>
              <p:nvPr/>
            </p:nvSpPr>
            <p:spPr>
              <a:xfrm>
                <a:off x="5454061" y="2905795"/>
                <a:ext cx="811530" cy="2912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70AD4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70AD4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200" i="1">
                            <a:solidFill>
                              <a:srgbClr val="70AD4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200" i="1">
                            <a:solidFill>
                              <a:srgbClr val="70AD4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70AD47">
                        <a:lumMod val="75000"/>
                      </a:srgbClr>
                    </a:solidFill>
                    <a:latin typeface="Calibri" panose="020F0502020204030204"/>
                  </a:rPr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70AD4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70AD4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200" i="1">
                            <a:solidFill>
                              <a:srgbClr val="70AD4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70AD47">
                        <a:lumMod val="75000"/>
                      </a:srgbClr>
                    </a:solidFill>
                    <a:latin typeface="Calibri" panose="020F0502020204030204"/>
                  </a:rPr>
                  <a:t>) </a:t>
                </a:r>
                <a:endParaRPr lang="en-US" sz="1200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C7DCC213-8D10-7448-B6DB-78321FEAFE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4061" y="2905795"/>
                <a:ext cx="811530" cy="291298"/>
              </a:xfrm>
              <a:prstGeom prst="rect">
                <a:avLst/>
              </a:prstGeom>
              <a:blipFill>
                <a:blip r:embed="rId5"/>
                <a:stretch>
                  <a:fillRect b="-4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5C6305AD-6CC1-0B49-8C33-9BF1D2F1E456}"/>
                  </a:ext>
                </a:extLst>
              </p:cNvPr>
              <p:cNvSpPr txBox="1"/>
              <p:nvPr/>
            </p:nvSpPr>
            <p:spPr>
              <a:xfrm>
                <a:off x="5466602" y="3464397"/>
                <a:ext cx="811530" cy="3072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defRPr/>
                </a:pP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1200" i="1" dirty="0">
                            <a:solidFill>
                              <a:srgbClr val="70AD4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1200" i="1">
                                <a:solidFill>
                                  <a:srgbClr val="70AD47">
                                    <a:lumMod val="75000"/>
                                  </a:srgb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solidFill>
                                  <a:srgbClr val="70AD47">
                                    <a:lumMod val="75000"/>
                                  </a:srgbClr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1200" i="1">
                                <a:solidFill>
                                  <a:srgbClr val="70AD47">
                                    <a:lumMod val="75000"/>
                                  </a:srgbClr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srgbClr val="70AD47">
                                    <a:lumMod val="75000"/>
                                  </a:srgb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sz="1200" dirty="0">
                            <a:solidFill>
                              <a:srgbClr val="70AD47">
                                <a:lumMod val="75000"/>
                              </a:srgbClr>
                            </a:solidFill>
                            <a:latin typeface="Calibri" panose="020F0502020204030204"/>
                          </a:rPr>
                          <m:t> + </m:t>
                        </m:r>
                        <m:sSub>
                          <m:sSubPr>
                            <m:ctrlPr>
                              <a:rPr lang="en-US" sz="1200" i="1">
                                <a:solidFill>
                                  <a:srgbClr val="70AD47">
                                    <a:lumMod val="75000"/>
                                  </a:srgb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solidFill>
                                  <a:srgbClr val="70AD47">
                                    <a:lumMod val="75000"/>
                                  </a:srgbClr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srgbClr val="70AD47">
                                    <a:lumMod val="75000"/>
                                  </a:srgbClr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sz="1200" dirty="0">
                            <a:solidFill>
                              <a:srgbClr val="70AD47">
                                <a:lumMod val="75000"/>
                              </a:srgbClr>
                            </a:solidFill>
                            <a:latin typeface="Calibri" panose="020F0502020204030204"/>
                          </a:rPr>
                          <m:t>)</m:t>
                        </m:r>
                      </m:e>
                    </m:acc>
                  </m:oMath>
                </a14:m>
                <a:r>
                  <a:rPr lang="en-US" sz="1200" dirty="0">
                    <a:solidFill>
                      <a:srgbClr val="70AD47">
                        <a:lumMod val="75000"/>
                      </a:srgbClr>
                    </a:solidFill>
                    <a:latin typeface="Calibri" panose="020F0502020204030204"/>
                  </a:rPr>
                  <a:t> </a:t>
                </a:r>
                <a:endParaRPr lang="en-US" sz="1200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5C6305AD-6CC1-0B49-8C33-9BF1D2F1E4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6602" y="3464397"/>
                <a:ext cx="811530" cy="307264"/>
              </a:xfrm>
              <a:prstGeom prst="rect">
                <a:avLst/>
              </a:prstGeom>
              <a:blipFill>
                <a:blip r:embed="rId6"/>
                <a:stretch>
                  <a:fillRect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0" name="Group 89">
            <a:extLst>
              <a:ext uri="{FF2B5EF4-FFF2-40B4-BE49-F238E27FC236}">
                <a16:creationId xmlns:a16="http://schemas.microsoft.com/office/drawing/2014/main" id="{9A7DD002-D956-1B40-8662-01B5211DF482}"/>
              </a:ext>
            </a:extLst>
          </p:cNvPr>
          <p:cNvGrpSpPr/>
          <p:nvPr/>
        </p:nvGrpSpPr>
        <p:grpSpPr>
          <a:xfrm>
            <a:off x="7011523" y="3167982"/>
            <a:ext cx="659525" cy="757394"/>
            <a:chOff x="9863612" y="2251502"/>
            <a:chExt cx="1317994" cy="1382114"/>
          </a:xfrm>
        </p:grpSpPr>
        <p:pic>
          <p:nvPicPr>
            <p:cNvPr id="80" name="Graphic 79">
              <a:extLst>
                <a:ext uri="{FF2B5EF4-FFF2-40B4-BE49-F238E27FC236}">
                  <a16:creationId xmlns:a16="http://schemas.microsoft.com/office/drawing/2014/main" id="{B3ECDFF7-9DEB-7143-A30F-BB097B8C47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b="10444"/>
            <a:stretch/>
          </p:blipFill>
          <p:spPr>
            <a:xfrm>
              <a:off x="9863612" y="2251502"/>
              <a:ext cx="1317994" cy="1382114"/>
            </a:xfrm>
            <a:prstGeom prst="rect">
              <a:avLst/>
            </a:prstGeom>
          </p:spPr>
        </p:pic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4AFCBCB0-AFDF-FB4B-81B9-EE56EE5897E4}"/>
                </a:ext>
              </a:extLst>
            </p:cNvPr>
            <p:cNvSpPr/>
            <p:nvPr/>
          </p:nvSpPr>
          <p:spPr>
            <a:xfrm>
              <a:off x="9891165" y="2398236"/>
              <a:ext cx="328975" cy="246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558DABF8-0F09-D74A-B022-0DB766C91BC4}"/>
                </a:ext>
              </a:extLst>
            </p:cNvPr>
            <p:cNvSpPr/>
            <p:nvPr/>
          </p:nvSpPr>
          <p:spPr>
            <a:xfrm>
              <a:off x="10809161" y="2383273"/>
              <a:ext cx="328975" cy="246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7972955F-115B-BD4F-A8BD-EFFDF1098CF4}"/>
              </a:ext>
            </a:extLst>
          </p:cNvPr>
          <p:cNvCxnSpPr>
            <a:cxnSpLocks/>
          </p:cNvCxnSpPr>
          <p:nvPr/>
        </p:nvCxnSpPr>
        <p:spPr>
          <a:xfrm>
            <a:off x="7346209" y="3870614"/>
            <a:ext cx="0" cy="513037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7" name="Picture 96">
            <a:extLst>
              <a:ext uri="{FF2B5EF4-FFF2-40B4-BE49-F238E27FC236}">
                <a16:creationId xmlns:a16="http://schemas.microsoft.com/office/drawing/2014/main" id="{623B53FA-2973-874E-B525-539BEBBB049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56005" y="4298579"/>
            <a:ext cx="784347" cy="570581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2F60CAFD-92EB-A445-B6B1-A1FD1EA3D54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0557451">
            <a:off x="6479760" y="4080723"/>
            <a:ext cx="726536" cy="755455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DB74352B-CEED-C34D-A75B-AF4A695D8D6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6737868" y="4504567"/>
            <a:ext cx="331682" cy="158602"/>
          </a:xfrm>
          <a:prstGeom prst="rect">
            <a:avLst/>
          </a:prstGeom>
        </p:spPr>
      </p:pic>
      <p:grpSp>
        <p:nvGrpSpPr>
          <p:cNvPr id="113" name="Group 112">
            <a:extLst>
              <a:ext uri="{FF2B5EF4-FFF2-40B4-BE49-F238E27FC236}">
                <a16:creationId xmlns:a16="http://schemas.microsoft.com/office/drawing/2014/main" id="{5575D912-48A8-2A45-A90F-DE4C3A888408}"/>
              </a:ext>
            </a:extLst>
          </p:cNvPr>
          <p:cNvGrpSpPr/>
          <p:nvPr/>
        </p:nvGrpSpPr>
        <p:grpSpPr>
          <a:xfrm>
            <a:off x="6042416" y="2326503"/>
            <a:ext cx="401792" cy="415498"/>
            <a:chOff x="7472885" y="4444035"/>
            <a:chExt cx="535723" cy="553999"/>
          </a:xfrm>
        </p:grpSpPr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CE986359-AF06-EC48-8F3E-670A33ED8760}"/>
                </a:ext>
              </a:extLst>
            </p:cNvPr>
            <p:cNvSpPr/>
            <p:nvPr/>
          </p:nvSpPr>
          <p:spPr>
            <a:xfrm>
              <a:off x="7472885" y="4444035"/>
              <a:ext cx="535723" cy="553999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algn="ctr" defTabSz="685800">
                <a:defRPr/>
              </a:pPr>
              <a:r>
                <a:rPr lang="en-US" sz="2250" b="1" dirty="0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5B9BD5"/>
                  </a:solidFill>
                  <a:effectLst>
                    <a:outerShdw blurRad="12700" dist="38100" dir="2700000" algn="tl" rotWithShape="0">
                      <a:srgbClr val="5B9BD5">
                        <a:lumMod val="60000"/>
                        <a:lumOff val="40000"/>
                      </a:srgbClr>
                    </a:outerShdw>
                  </a:effectLst>
                  <a:latin typeface="Calibri" panose="020F0502020204030204"/>
                </a:rPr>
                <a:t>2</a:t>
              </a:r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69B15236-45A5-9B45-AE9E-35241E646D58}"/>
                </a:ext>
              </a:extLst>
            </p:cNvPr>
            <p:cNvSpPr/>
            <p:nvPr/>
          </p:nvSpPr>
          <p:spPr>
            <a:xfrm>
              <a:off x="7517332" y="4504629"/>
              <a:ext cx="446838" cy="432813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1F552105-457E-B541-83C2-F4F565A90AF3}"/>
              </a:ext>
            </a:extLst>
          </p:cNvPr>
          <p:cNvGrpSpPr/>
          <p:nvPr/>
        </p:nvGrpSpPr>
        <p:grpSpPr>
          <a:xfrm>
            <a:off x="2112774" y="3518213"/>
            <a:ext cx="401792" cy="415498"/>
            <a:chOff x="7472889" y="4444035"/>
            <a:chExt cx="535723" cy="553999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F303774E-D444-064A-8267-A4F805F74201}"/>
                </a:ext>
              </a:extLst>
            </p:cNvPr>
            <p:cNvSpPr/>
            <p:nvPr/>
          </p:nvSpPr>
          <p:spPr>
            <a:xfrm>
              <a:off x="7472889" y="4444035"/>
              <a:ext cx="535723" cy="553999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algn="ctr" defTabSz="685800">
                <a:defRPr/>
              </a:pPr>
              <a:r>
                <a:rPr lang="en-US" sz="2250" b="1" dirty="0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5B9BD5"/>
                  </a:solidFill>
                  <a:effectLst>
                    <a:outerShdw blurRad="12700" dist="38100" dir="2700000" algn="tl" rotWithShape="0">
                      <a:srgbClr val="5B9BD5">
                        <a:lumMod val="60000"/>
                        <a:lumOff val="40000"/>
                      </a:srgbClr>
                    </a:outerShdw>
                  </a:effectLst>
                  <a:latin typeface="Calibri" panose="020F0502020204030204"/>
                </a:rPr>
                <a:t>1</a:t>
              </a:r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55D14162-CC10-8547-8021-F47DCA3F1018}"/>
                </a:ext>
              </a:extLst>
            </p:cNvPr>
            <p:cNvSpPr/>
            <p:nvPr/>
          </p:nvSpPr>
          <p:spPr>
            <a:xfrm>
              <a:off x="7517332" y="4504629"/>
              <a:ext cx="446838" cy="432813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DE60375E-85DC-B244-939E-8FEDA969320B}"/>
              </a:ext>
            </a:extLst>
          </p:cNvPr>
          <p:cNvGrpSpPr/>
          <p:nvPr/>
        </p:nvGrpSpPr>
        <p:grpSpPr>
          <a:xfrm>
            <a:off x="3311160" y="3820994"/>
            <a:ext cx="401792" cy="415498"/>
            <a:chOff x="7472889" y="4444035"/>
            <a:chExt cx="535723" cy="553999"/>
          </a:xfrm>
        </p:grpSpPr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45D4A36A-F63F-BD4F-8304-64160EF30067}"/>
                </a:ext>
              </a:extLst>
            </p:cNvPr>
            <p:cNvSpPr/>
            <p:nvPr/>
          </p:nvSpPr>
          <p:spPr>
            <a:xfrm>
              <a:off x="7472889" y="4444035"/>
              <a:ext cx="535723" cy="553999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algn="ctr" defTabSz="685800">
                <a:defRPr/>
              </a:pPr>
              <a:r>
                <a:rPr lang="en-US" sz="2250" b="1" dirty="0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5B9BD5"/>
                  </a:solidFill>
                  <a:effectLst>
                    <a:outerShdw blurRad="12700" dist="38100" dir="2700000" algn="tl" rotWithShape="0">
                      <a:srgbClr val="5B9BD5">
                        <a:lumMod val="60000"/>
                        <a:lumOff val="40000"/>
                      </a:srgbClr>
                    </a:outerShdw>
                  </a:effectLst>
                  <a:latin typeface="Calibri" panose="020F0502020204030204"/>
                </a:rPr>
                <a:t>3</a:t>
              </a:r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33E46B37-9F8D-A84E-84FA-945AFA02C60D}"/>
                </a:ext>
              </a:extLst>
            </p:cNvPr>
            <p:cNvSpPr/>
            <p:nvPr/>
          </p:nvSpPr>
          <p:spPr>
            <a:xfrm>
              <a:off x="7517332" y="4504629"/>
              <a:ext cx="446838" cy="432813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28B31DE8-A827-EF4A-ABB7-2FD3BDAD0353}"/>
              </a:ext>
            </a:extLst>
          </p:cNvPr>
          <p:cNvCxnSpPr>
            <a:cxnSpLocks/>
          </p:cNvCxnSpPr>
          <p:nvPr/>
        </p:nvCxnSpPr>
        <p:spPr>
          <a:xfrm>
            <a:off x="3243251" y="3275388"/>
            <a:ext cx="0" cy="1081592"/>
          </a:xfrm>
          <a:prstGeom prst="straightConnector1">
            <a:avLst/>
          </a:prstGeom>
          <a:ln w="28575">
            <a:solidFill>
              <a:srgbClr val="C00000"/>
            </a:solidFill>
            <a:prstDash val="sys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C0D21C14-A6DA-D64F-959E-F068CF6E91BA}"/>
              </a:ext>
            </a:extLst>
          </p:cNvPr>
          <p:cNvGrpSpPr/>
          <p:nvPr/>
        </p:nvGrpSpPr>
        <p:grpSpPr>
          <a:xfrm>
            <a:off x="6642134" y="3164498"/>
            <a:ext cx="401792" cy="415498"/>
            <a:chOff x="7472889" y="4444035"/>
            <a:chExt cx="535723" cy="553999"/>
          </a:xfrm>
        </p:grpSpPr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5AD01D74-428B-594C-82CA-9BEC4000A30C}"/>
                </a:ext>
              </a:extLst>
            </p:cNvPr>
            <p:cNvSpPr/>
            <p:nvPr/>
          </p:nvSpPr>
          <p:spPr>
            <a:xfrm>
              <a:off x="7472889" y="4444035"/>
              <a:ext cx="535723" cy="553999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algn="ctr" defTabSz="685800">
                <a:defRPr/>
              </a:pPr>
              <a:r>
                <a:rPr lang="en-US" sz="2250" b="1" dirty="0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5B9BD5"/>
                  </a:solidFill>
                  <a:effectLst>
                    <a:outerShdw blurRad="12700" dist="38100" dir="2700000" algn="tl" rotWithShape="0">
                      <a:srgbClr val="5B9BD5">
                        <a:lumMod val="60000"/>
                        <a:lumOff val="40000"/>
                      </a:srgbClr>
                    </a:outerShdw>
                  </a:effectLst>
                  <a:latin typeface="Calibri" panose="020F0502020204030204"/>
                </a:rPr>
                <a:t>4</a:t>
              </a:r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973CD216-32AC-C047-A801-83544E752654}"/>
                </a:ext>
              </a:extLst>
            </p:cNvPr>
            <p:cNvSpPr/>
            <p:nvPr/>
          </p:nvSpPr>
          <p:spPr>
            <a:xfrm>
              <a:off x="7517332" y="4504629"/>
              <a:ext cx="446838" cy="432813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32" name="Rectangle 131">
            <a:extLst>
              <a:ext uri="{FF2B5EF4-FFF2-40B4-BE49-F238E27FC236}">
                <a16:creationId xmlns:a16="http://schemas.microsoft.com/office/drawing/2014/main" id="{1D8035C7-397A-D042-A330-5978EF58099A}"/>
              </a:ext>
            </a:extLst>
          </p:cNvPr>
          <p:cNvSpPr/>
          <p:nvPr/>
        </p:nvSpPr>
        <p:spPr>
          <a:xfrm>
            <a:off x="1778918" y="2022032"/>
            <a:ext cx="458299" cy="53091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3000" dirty="0">
                <a:ln w="0"/>
                <a:solidFill>
                  <a:srgbClr val="4472C4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/>
              </a:rPr>
              <a:t>D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3DEB7650-77C7-BA4D-A76B-2938E818C923}"/>
              </a:ext>
            </a:extLst>
          </p:cNvPr>
          <p:cNvGrpSpPr/>
          <p:nvPr/>
        </p:nvGrpSpPr>
        <p:grpSpPr>
          <a:xfrm>
            <a:off x="3624931" y="3854740"/>
            <a:ext cx="1766135" cy="722480"/>
            <a:chOff x="4180180" y="3205780"/>
            <a:chExt cx="2354847" cy="963307"/>
          </a:xfrm>
        </p:grpSpPr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41CC8A69-BE64-B846-8692-D68904C2F13C}"/>
                </a:ext>
              </a:extLst>
            </p:cNvPr>
            <p:cNvGrpSpPr/>
            <p:nvPr/>
          </p:nvGrpSpPr>
          <p:grpSpPr>
            <a:xfrm>
              <a:off x="4180180" y="3205780"/>
              <a:ext cx="2354847" cy="963307"/>
              <a:chOff x="3785035" y="3195519"/>
              <a:chExt cx="2354847" cy="963307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91A58550-82CD-204F-871C-E9B6D7E94F3A}"/>
                  </a:ext>
                </a:extLst>
              </p:cNvPr>
              <p:cNvGrpSpPr/>
              <p:nvPr/>
            </p:nvGrpSpPr>
            <p:grpSpPr>
              <a:xfrm>
                <a:off x="3785035" y="3543272"/>
                <a:ext cx="1889971" cy="615554"/>
                <a:chOff x="4850569" y="4314477"/>
                <a:chExt cx="1889971" cy="615554"/>
              </a:xfrm>
            </p:grpSpPr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E5AE2F93-7F86-7647-887E-DD351AF49E8A}"/>
                    </a:ext>
                  </a:extLst>
                </p:cNvPr>
                <p:cNvSpPr/>
                <p:nvPr/>
              </p:nvSpPr>
              <p:spPr>
                <a:xfrm>
                  <a:off x="5018114" y="4356870"/>
                  <a:ext cx="1722426" cy="559017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9D8DA6CB-9873-2044-AF5D-FEA35143DC75}"/>
                    </a:ext>
                  </a:extLst>
                </p:cNvPr>
                <p:cNvSpPr txBox="1"/>
                <p:nvPr/>
              </p:nvSpPr>
              <p:spPr>
                <a:xfrm>
                  <a:off x="4850569" y="4314477"/>
                  <a:ext cx="149693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1200" b="1" dirty="0">
                      <a:solidFill>
                        <a:prstClr val="black"/>
                      </a:solidFill>
                      <a:latin typeface="Calibri" panose="020F0502020204030204"/>
                    </a:rPr>
                    <a:t>LPM Perturbation</a:t>
                  </a:r>
                </a:p>
              </p:txBody>
            </p:sp>
          </p:grpSp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6DDC22EE-64B2-9146-8BA7-A608100CFC72}"/>
                  </a:ext>
                </a:extLst>
              </p:cNvPr>
              <p:cNvGrpSpPr/>
              <p:nvPr/>
            </p:nvGrpSpPr>
            <p:grpSpPr>
              <a:xfrm>
                <a:off x="4985112" y="3195519"/>
                <a:ext cx="1154770" cy="949163"/>
                <a:chOff x="6073912" y="3618420"/>
                <a:chExt cx="1154770" cy="949163"/>
              </a:xfrm>
            </p:grpSpPr>
            <p:pic>
              <p:nvPicPr>
                <p:cNvPr id="84" name="Picture 83">
                  <a:extLst>
                    <a:ext uri="{FF2B5EF4-FFF2-40B4-BE49-F238E27FC236}">
                      <a16:creationId xmlns:a16="http://schemas.microsoft.com/office/drawing/2014/main" id="{D661A7EA-C1AF-AA41-8A59-37399DE76DF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2"/>
                <a:srcRect l="16884" t="11661" r="11780" b="12836"/>
                <a:stretch/>
              </p:blipFill>
              <p:spPr>
                <a:xfrm>
                  <a:off x="6073912" y="3676940"/>
                  <a:ext cx="1122017" cy="890643"/>
                </a:xfrm>
                <a:prstGeom prst="rect">
                  <a:avLst/>
                </a:prstGeom>
              </p:spPr>
            </p:pic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2F33A880-7D53-8442-942F-8DDF5C2B28D3}"/>
                    </a:ext>
                  </a:extLst>
                </p:cNvPr>
                <p:cNvSpPr/>
                <p:nvPr/>
              </p:nvSpPr>
              <p:spPr>
                <a:xfrm>
                  <a:off x="6710002" y="3618420"/>
                  <a:ext cx="518680" cy="3115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pic>
          <p:nvPicPr>
            <p:cNvPr id="137" name="Picture 136">
              <a:extLst>
                <a:ext uri="{FF2B5EF4-FFF2-40B4-BE49-F238E27FC236}">
                  <a16:creationId xmlns:a16="http://schemas.microsoft.com/office/drawing/2014/main" id="{A4340BE2-A8B6-624F-BF89-C32B86576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178332" y="3276184"/>
              <a:ext cx="498785" cy="498785"/>
            </a:xfrm>
            <a:prstGeom prst="rect">
              <a:avLst/>
            </a:prstGeom>
          </p:spPr>
        </p:pic>
      </p:grpSp>
      <p:pic>
        <p:nvPicPr>
          <p:cNvPr id="94" name="Picture 93">
            <a:extLst>
              <a:ext uri="{FF2B5EF4-FFF2-40B4-BE49-F238E27FC236}">
                <a16:creationId xmlns:a16="http://schemas.microsoft.com/office/drawing/2014/main" id="{B3502C1F-E47A-7E42-A0DC-5902C615BE6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333921" y="4387523"/>
            <a:ext cx="308213" cy="3082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8B5B5D4-8A81-8742-BF6C-012AC313EA8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595788" y="2463177"/>
            <a:ext cx="811544" cy="1000451"/>
          </a:xfrm>
          <a:prstGeom prst="rect">
            <a:avLst/>
          </a:prstGeom>
        </p:spPr>
      </p:pic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28269850-BB76-744E-BB36-73CC922D0E64}"/>
              </a:ext>
            </a:extLst>
          </p:cNvPr>
          <p:cNvCxnSpPr>
            <a:cxnSpLocks/>
          </p:cNvCxnSpPr>
          <p:nvPr/>
        </p:nvCxnSpPr>
        <p:spPr>
          <a:xfrm flipH="1" flipV="1">
            <a:off x="4301501" y="3557251"/>
            <a:ext cx="5094" cy="522252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86C5BF88-221E-2D4E-A854-167EC1B9621D}"/>
              </a:ext>
            </a:extLst>
          </p:cNvPr>
          <p:cNvCxnSpPr>
            <a:cxnSpLocks/>
          </p:cNvCxnSpPr>
          <p:nvPr/>
        </p:nvCxnSpPr>
        <p:spPr>
          <a:xfrm>
            <a:off x="3256078" y="4356980"/>
            <a:ext cx="494511" cy="0"/>
          </a:xfrm>
          <a:prstGeom prst="straightConnector1">
            <a:avLst/>
          </a:prstGeom>
          <a:ln w="28575">
            <a:solidFill>
              <a:srgbClr val="C0000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FB634882-871C-834C-A8E2-68AA18E30D9B}"/>
              </a:ext>
            </a:extLst>
          </p:cNvPr>
          <p:cNvCxnSpPr>
            <a:cxnSpLocks/>
          </p:cNvCxnSpPr>
          <p:nvPr/>
        </p:nvCxnSpPr>
        <p:spPr>
          <a:xfrm flipV="1">
            <a:off x="2008067" y="3498349"/>
            <a:ext cx="1773" cy="556060"/>
          </a:xfrm>
          <a:prstGeom prst="straightConnector1">
            <a:avLst/>
          </a:prstGeom>
          <a:ln w="28575">
            <a:solidFill>
              <a:srgbClr val="C0000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386B1DE-907E-8743-9845-BE0A816F8BCB}"/>
              </a:ext>
            </a:extLst>
          </p:cNvPr>
          <p:cNvGrpSpPr/>
          <p:nvPr/>
        </p:nvGrpSpPr>
        <p:grpSpPr>
          <a:xfrm>
            <a:off x="1539891" y="3921339"/>
            <a:ext cx="1557476" cy="740805"/>
            <a:chOff x="2637301" y="3484986"/>
            <a:chExt cx="2076635" cy="987739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9F4E109A-0B4C-2845-9442-1B36947EB16B}"/>
                </a:ext>
              </a:extLst>
            </p:cNvPr>
            <p:cNvGrpSpPr/>
            <p:nvPr/>
          </p:nvGrpSpPr>
          <p:grpSpPr>
            <a:xfrm>
              <a:off x="2637301" y="3484986"/>
              <a:ext cx="1572449" cy="987739"/>
              <a:chOff x="2637301" y="3484986"/>
              <a:chExt cx="1572449" cy="987739"/>
            </a:xfrm>
          </p:grpSpPr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85F713D5-F2A9-5942-96DF-E910FCBF58A8}"/>
                  </a:ext>
                </a:extLst>
              </p:cNvPr>
              <p:cNvGrpSpPr/>
              <p:nvPr/>
            </p:nvGrpSpPr>
            <p:grpSpPr>
              <a:xfrm>
                <a:off x="2637301" y="3823299"/>
                <a:ext cx="1572449" cy="649426"/>
                <a:chOff x="4276264" y="874050"/>
                <a:chExt cx="1572449" cy="649426"/>
              </a:xfrm>
            </p:grpSpPr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3C553412-B1B0-EA48-BEE3-748E943A480F}"/>
                    </a:ext>
                  </a:extLst>
                </p:cNvPr>
                <p:cNvSpPr txBox="1"/>
                <p:nvPr/>
              </p:nvSpPr>
              <p:spPr>
                <a:xfrm>
                  <a:off x="4276264" y="907923"/>
                  <a:ext cx="1278078" cy="6155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1200" b="1" dirty="0">
                      <a:solidFill>
                        <a:prstClr val="black"/>
                      </a:solidFill>
                      <a:latin typeface="Calibri" panose="020F0502020204030204"/>
                    </a:rPr>
                    <a:t>Selective Data Hiding</a:t>
                  </a:r>
                </a:p>
              </p:txBody>
            </p:sp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C1A945FC-E844-3841-98DD-DBBFBA7AE590}"/>
                    </a:ext>
                  </a:extLst>
                </p:cNvPr>
                <p:cNvSpPr/>
                <p:nvPr/>
              </p:nvSpPr>
              <p:spPr>
                <a:xfrm>
                  <a:off x="4319290" y="874050"/>
                  <a:ext cx="1529423" cy="576766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pic>
            <p:nvPicPr>
              <p:cNvPr id="82" name="Picture 81">
                <a:extLst>
                  <a:ext uri="{FF2B5EF4-FFF2-40B4-BE49-F238E27FC236}">
                    <a16:creationId xmlns:a16="http://schemas.microsoft.com/office/drawing/2014/main" id="{C2D648EF-EF33-9145-AF90-CC1A0D414C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3194502" y="3484986"/>
                <a:ext cx="553889" cy="553889"/>
              </a:xfrm>
              <a:prstGeom prst="rect">
                <a:avLst/>
              </a:prstGeom>
            </p:spPr>
          </p:pic>
        </p:grpSp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3970FA65-3CAB-9C4E-B053-4BCC6461C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774443" y="3754705"/>
              <a:ext cx="939493" cy="683443"/>
            </a:xfrm>
            <a:prstGeom prst="rect">
              <a:avLst/>
            </a:prstGeom>
          </p:spPr>
        </p:pic>
      </p:grpSp>
      <p:pic>
        <p:nvPicPr>
          <p:cNvPr id="107" name="Picture 106">
            <a:extLst>
              <a:ext uri="{FF2B5EF4-FFF2-40B4-BE49-F238E27FC236}">
                <a16:creationId xmlns:a16="http://schemas.microsoft.com/office/drawing/2014/main" id="{877ECA55-3F20-AE4B-87BF-04D33B8087A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2086457" y="3011094"/>
            <a:ext cx="209212" cy="90740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AC65C2B4-F53E-0A42-B807-8CA29ECC095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1973965" y="3022054"/>
            <a:ext cx="209212" cy="90740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178C8717-BCFE-4844-85BA-20167438863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2099241" y="3242657"/>
            <a:ext cx="209212" cy="90740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716274C4-8F55-9C4C-B2AB-2531E94B771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1990143" y="3271072"/>
            <a:ext cx="209212" cy="90740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59F87268-6C9A-FC4C-B770-30F2B86682F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1888475" y="3270587"/>
            <a:ext cx="209212" cy="90740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8AC1D998-002F-8248-B4EC-31518F41C84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1870188" y="3022055"/>
            <a:ext cx="209212" cy="90740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029B0812-6A32-5940-BCB6-3500F79465C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1770761" y="3257233"/>
            <a:ext cx="209212" cy="90740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5E40F6B5-413D-6848-81BB-2EA2990059A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1677371" y="3231229"/>
            <a:ext cx="209212" cy="90740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B9C1CC4C-7BD8-1340-8A4B-129781B5B38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1783777" y="3022316"/>
            <a:ext cx="209212" cy="90740"/>
          </a:xfrm>
          <a:prstGeom prst="rect">
            <a:avLst/>
          </a:prstGeom>
        </p:spPr>
      </p:pic>
      <p:pic>
        <p:nvPicPr>
          <p:cNvPr id="136" name="Picture 135">
            <a:extLst>
              <a:ext uri="{FF2B5EF4-FFF2-40B4-BE49-F238E27FC236}">
                <a16:creationId xmlns:a16="http://schemas.microsoft.com/office/drawing/2014/main" id="{F40E3BAC-1779-7241-9D17-40584FB29DA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1682161" y="3019521"/>
            <a:ext cx="209212" cy="90740"/>
          </a:xfrm>
          <a:prstGeom prst="rect">
            <a:avLst/>
          </a:prstGeom>
        </p:spPr>
      </p:pic>
      <p:pic>
        <p:nvPicPr>
          <p:cNvPr id="138" name="Picture 137">
            <a:extLst>
              <a:ext uri="{FF2B5EF4-FFF2-40B4-BE49-F238E27FC236}">
                <a16:creationId xmlns:a16="http://schemas.microsoft.com/office/drawing/2014/main" id="{F2999667-3EE5-CD48-A5A5-2BEAAE5C3B5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90838" y="2665430"/>
            <a:ext cx="384938" cy="280027"/>
          </a:xfrm>
          <a:prstGeom prst="rect">
            <a:avLst/>
          </a:prstGeom>
        </p:spPr>
      </p:pic>
      <p:pic>
        <p:nvPicPr>
          <p:cNvPr id="139" name="Picture 138">
            <a:extLst>
              <a:ext uri="{FF2B5EF4-FFF2-40B4-BE49-F238E27FC236}">
                <a16:creationId xmlns:a16="http://schemas.microsoft.com/office/drawing/2014/main" id="{00734883-4AE0-2946-9D97-C2DBA766D57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2117666" y="2751620"/>
            <a:ext cx="209212" cy="90740"/>
          </a:xfrm>
          <a:prstGeom prst="rect">
            <a:avLst/>
          </a:prstGeom>
        </p:spPr>
      </p:pic>
      <p:pic>
        <p:nvPicPr>
          <p:cNvPr id="140" name="Picture 139">
            <a:extLst>
              <a:ext uri="{FF2B5EF4-FFF2-40B4-BE49-F238E27FC236}">
                <a16:creationId xmlns:a16="http://schemas.microsoft.com/office/drawing/2014/main" id="{DDA16FA1-19B6-C342-8ACF-AE95848B4A0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1660231" y="2749913"/>
            <a:ext cx="209212" cy="9074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9032AB2-B742-5248-BDC0-162162D63EBE}"/>
              </a:ext>
            </a:extLst>
          </p:cNvPr>
          <p:cNvSpPr/>
          <p:nvPr/>
        </p:nvSpPr>
        <p:spPr>
          <a:xfrm>
            <a:off x="1333565" y="2066136"/>
            <a:ext cx="4048452" cy="2743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187C77BB-0BD6-3443-A700-BB5E710073C9}"/>
              </a:ext>
            </a:extLst>
          </p:cNvPr>
          <p:cNvSpPr/>
          <p:nvPr/>
        </p:nvSpPr>
        <p:spPr>
          <a:xfrm>
            <a:off x="6516216" y="1953809"/>
            <a:ext cx="1036120" cy="5832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/>
            <a:endParaRPr lang="en-US" sz="1350"/>
          </a:p>
        </p:txBody>
      </p:sp>
      <p:pic>
        <p:nvPicPr>
          <p:cNvPr id="85" name="Picture 84">
            <a:extLst>
              <a:ext uri="{FF2B5EF4-FFF2-40B4-BE49-F238E27FC236}">
                <a16:creationId xmlns:a16="http://schemas.microsoft.com/office/drawing/2014/main" id="{16B3D3AD-3024-D44D-BD14-5457761BC28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529020" y="2021855"/>
            <a:ext cx="541321" cy="402848"/>
          </a:xfrm>
          <a:prstGeom prst="rect">
            <a:avLst/>
          </a:prstGeom>
        </p:spPr>
      </p:pic>
      <p:sp>
        <p:nvSpPr>
          <p:cNvPr id="96" name="TextBox 95">
            <a:extLst>
              <a:ext uri="{FF2B5EF4-FFF2-40B4-BE49-F238E27FC236}">
                <a16:creationId xmlns:a16="http://schemas.microsoft.com/office/drawing/2014/main" id="{67FD6847-DF06-7B48-93F9-E6A826EA8D63}"/>
              </a:ext>
            </a:extLst>
          </p:cNvPr>
          <p:cNvSpPr txBox="1"/>
          <p:nvPr/>
        </p:nvSpPr>
        <p:spPr>
          <a:xfrm>
            <a:off x="6513602" y="1930737"/>
            <a:ext cx="1082734" cy="173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25" dirty="0"/>
              <a:t>Background Knowledge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3B132F18-72E0-F147-9D44-FAD5219A128C}"/>
              </a:ext>
            </a:extLst>
          </p:cNvPr>
          <p:cNvSpPr txBox="1"/>
          <p:nvPr/>
        </p:nvSpPr>
        <p:spPr>
          <a:xfrm>
            <a:off x="6571549" y="2348880"/>
            <a:ext cx="5661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" dirty="0"/>
              <a:t>Familial Relationship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22B2995-FAC7-F640-81DE-118DE635E04E}"/>
              </a:ext>
            </a:extLst>
          </p:cNvPr>
          <p:cNvGrpSpPr/>
          <p:nvPr/>
        </p:nvGrpSpPr>
        <p:grpSpPr>
          <a:xfrm>
            <a:off x="7150670" y="2050197"/>
            <a:ext cx="309255" cy="205964"/>
            <a:chOff x="10095169" y="1007810"/>
            <a:chExt cx="638071" cy="424955"/>
          </a:xfrm>
        </p:grpSpPr>
        <p:pic>
          <p:nvPicPr>
            <p:cNvPr id="100" name="Content Placeholder 32">
              <a:extLst>
                <a:ext uri="{FF2B5EF4-FFF2-40B4-BE49-F238E27FC236}">
                  <a16:creationId xmlns:a16="http://schemas.microsoft.com/office/drawing/2014/main" id="{ABB684E1-FB6A-DB45-8828-E69CB8466E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10095169" y="1007810"/>
              <a:ext cx="638071" cy="424955"/>
            </a:xfrm>
            <a:prstGeom prst="rect">
              <a:avLst/>
            </a:prstGeom>
          </p:spPr>
        </p:pic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1001A661-5380-C742-9AE9-BC3698C75B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10199601" y="1085261"/>
              <a:ext cx="209696" cy="235709"/>
            </a:xfrm>
            <a:prstGeom prst="rect">
              <a:avLst/>
            </a:prstGeom>
          </p:spPr>
        </p:pic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7E25D404-E6A1-AA48-9F3D-57A71BFBD8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10369648" y="1085261"/>
              <a:ext cx="209696" cy="235709"/>
            </a:xfrm>
            <a:prstGeom prst="rect">
              <a:avLst/>
            </a:prstGeom>
          </p:spPr>
        </p:pic>
      </p:grpSp>
      <p:sp>
        <p:nvSpPr>
          <p:cNvPr id="104" name="TextBox 103">
            <a:extLst>
              <a:ext uri="{FF2B5EF4-FFF2-40B4-BE49-F238E27FC236}">
                <a16:creationId xmlns:a16="http://schemas.microsoft.com/office/drawing/2014/main" id="{180A14C2-0758-9B4D-9710-FE0CCF1F6AD8}"/>
              </a:ext>
            </a:extLst>
          </p:cNvPr>
          <p:cNvSpPr txBox="1"/>
          <p:nvPr/>
        </p:nvSpPr>
        <p:spPr>
          <a:xfrm>
            <a:off x="7053055" y="2334072"/>
            <a:ext cx="54328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" dirty="0"/>
              <a:t>Membership Information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B7CF829-1D9C-E245-B354-C2B04AB46987}"/>
              </a:ext>
            </a:extLst>
          </p:cNvPr>
          <p:cNvSpPr/>
          <p:nvPr/>
        </p:nvSpPr>
        <p:spPr>
          <a:xfrm>
            <a:off x="7326272" y="2636998"/>
            <a:ext cx="38830" cy="3883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9E243F61-D048-FE48-8C1E-1641F7ECCB2B}"/>
              </a:ext>
            </a:extLst>
          </p:cNvPr>
          <p:cNvSpPr/>
          <p:nvPr/>
        </p:nvSpPr>
        <p:spPr>
          <a:xfrm flipH="1" flipV="1">
            <a:off x="7377306" y="2600162"/>
            <a:ext cx="34289" cy="3428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C8EA291C-7A57-0541-AD4C-94F7B86C02A8}"/>
              </a:ext>
            </a:extLst>
          </p:cNvPr>
          <p:cNvSpPr/>
          <p:nvPr/>
        </p:nvSpPr>
        <p:spPr>
          <a:xfrm flipH="1" flipV="1">
            <a:off x="7401452" y="2553474"/>
            <a:ext cx="27000" cy="27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F28A5382-889B-F64E-B33E-74C415917249}"/>
              </a:ext>
            </a:extLst>
          </p:cNvPr>
          <p:cNvSpPr/>
          <p:nvPr/>
        </p:nvSpPr>
        <p:spPr>
          <a:xfrm>
            <a:off x="7253301" y="2661718"/>
            <a:ext cx="54170" cy="5417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9" name="Title 1">
            <a:extLst>
              <a:ext uri="{FF2B5EF4-FFF2-40B4-BE49-F238E27FC236}">
                <a16:creationId xmlns:a16="http://schemas.microsoft.com/office/drawing/2014/main" id="{7FEA11A6-C56A-8541-B56C-166EDB9FE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4500" dirty="0">
                <a:solidFill>
                  <a:schemeClr val="accent6">
                    <a:lumMod val="75000"/>
                  </a:schemeClr>
                </a:solidFill>
              </a:rPr>
              <a:t>Selective Hiding Model</a:t>
            </a:r>
          </a:p>
        </p:txBody>
      </p:sp>
    </p:spTree>
    <p:extLst>
      <p:ext uri="{BB962C8B-B14F-4D97-AF65-F5344CB8AC3E}">
        <p14:creationId xmlns:p14="http://schemas.microsoft.com/office/powerpoint/2010/main" val="5811788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73" grpId="0"/>
      <p:bldP spid="76" grpId="0"/>
      <p:bldP spid="77" grpId="0"/>
      <p:bldP spid="78" grpId="0"/>
      <p:bldP spid="86" grpId="0"/>
      <p:bldP spid="87" grpId="0"/>
      <p:bldP spid="132" grpId="0"/>
      <p:bldP spid="83" grpId="0" animBg="1"/>
      <p:bldP spid="96" grpId="0"/>
      <p:bldP spid="99" grpId="0"/>
      <p:bldP spid="104" grpId="0"/>
      <p:bldP spid="4" grpId="0" animBg="1"/>
      <p:bldP spid="105" grpId="0" animBg="1"/>
      <p:bldP spid="117" grpId="0" animBg="1"/>
      <p:bldP spid="1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217BB-3670-5E44-8DCB-158CBA59F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>
                <a:solidFill>
                  <a:schemeClr val="accent6">
                    <a:lumMod val="75000"/>
                  </a:schemeClr>
                </a:solidFill>
              </a:rPr>
              <a:t>Selective Hiding 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600A5B-ACE9-364A-993D-F3238DC432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32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B45A7F-3911-4548-AB14-943658E836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00" y="1680369"/>
            <a:ext cx="7594600" cy="410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202761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1428F28-919B-F046-822F-41224AAAFD03}"/>
              </a:ext>
            </a:extLst>
          </p:cNvPr>
          <p:cNvSpPr/>
          <p:nvPr/>
        </p:nvSpPr>
        <p:spPr>
          <a:xfrm>
            <a:off x="172101" y="2348880"/>
            <a:ext cx="8663880" cy="121287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6217BB-3670-5E44-8DCB-158CBA59F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>
                <a:solidFill>
                  <a:schemeClr val="accent6">
                    <a:lumMod val="75000"/>
                  </a:schemeClr>
                </a:solidFill>
              </a:rPr>
              <a:t>Key Results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A27817A-2DE6-854F-BD3F-0C89BE3E7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981" y="2348880"/>
            <a:ext cx="8610600" cy="4876800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/>
              <a:t>We provide </a:t>
            </a:r>
            <a:r>
              <a:rPr lang="en-US" b="1" dirty="0">
                <a:solidFill>
                  <a:srgbClr val="C00000"/>
                </a:solidFill>
              </a:rPr>
              <a:t>similar privacy guarantees </a:t>
            </a:r>
            <a:r>
              <a:rPr lang="en-US" dirty="0"/>
              <a:t>of </a:t>
            </a:r>
            <a:r>
              <a:rPr lang="en-US" dirty="0" err="1">
                <a:solidFill>
                  <a:prstClr val="black"/>
                </a:solidFill>
              </a:rPr>
              <a:t>ℇ</a:t>
            </a:r>
            <a:r>
              <a:rPr lang="en-US" dirty="0"/>
              <a:t>-differential privacy, with </a:t>
            </a:r>
            <a:r>
              <a:rPr lang="en-US" b="1" dirty="0">
                <a:solidFill>
                  <a:srgbClr val="C00000"/>
                </a:solidFill>
              </a:rPr>
              <a:t>higher utility </a:t>
            </a:r>
            <a:r>
              <a:rPr lang="en-US" dirty="0"/>
              <a:t>than the state-of-the-art schemes.</a:t>
            </a:r>
            <a:endParaRPr lang="en-US" kern="1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600A5B-ACE9-364A-993D-F3238DC432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33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41334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uild="p"/>
      <p:bldP spid="5" grpI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/>
              <a:t>Selective SNP Hiding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67BDF0C-B967-984E-84C1-8FFA0A7FA578}"/>
              </a:ext>
            </a:extLst>
          </p:cNvPr>
          <p:cNvSpPr/>
          <p:nvPr/>
        </p:nvSpPr>
        <p:spPr>
          <a:xfrm>
            <a:off x="179512" y="1231592"/>
            <a:ext cx="879930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Nour Almadhoun Alserr,</a:t>
            </a:r>
            <a:r>
              <a:rPr lang="en-US" dirty="0"/>
              <a:t> </a:t>
            </a:r>
            <a:r>
              <a:rPr lang="en-US" dirty="0" err="1"/>
              <a:t>Gulce</a:t>
            </a:r>
            <a:r>
              <a:rPr lang="en-US" dirty="0"/>
              <a:t> Kale, </a:t>
            </a:r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r>
              <a:rPr lang="en-US" dirty="0"/>
              <a:t>, </a:t>
            </a:r>
            <a:r>
              <a:rPr lang="en-US" dirty="0" err="1"/>
              <a:t>Oznur</a:t>
            </a:r>
            <a:r>
              <a:rPr lang="en-US" dirty="0"/>
              <a:t> </a:t>
            </a:r>
            <a:r>
              <a:rPr lang="en-US" dirty="0" err="1"/>
              <a:t>Tastan</a:t>
            </a:r>
            <a:r>
              <a:rPr lang="en-US" dirty="0"/>
              <a:t>, </a:t>
            </a:r>
            <a:r>
              <a:rPr lang="en-US" dirty="0" err="1"/>
              <a:t>Erman</a:t>
            </a:r>
            <a:r>
              <a:rPr lang="en-US" dirty="0"/>
              <a:t> </a:t>
            </a:r>
            <a:r>
              <a:rPr lang="en-US" dirty="0" err="1"/>
              <a:t>Ayday</a:t>
            </a:r>
            <a:endParaRPr lang="en-US" dirty="0"/>
          </a:p>
          <a:p>
            <a:r>
              <a:rPr lang="en-US" b="1" dirty="0">
                <a:solidFill>
                  <a:srgbClr val="0432FF"/>
                </a:solidFill>
              </a:rPr>
              <a:t>“</a:t>
            </a:r>
            <a:r>
              <a:rPr lang="en-US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Near-Optimal Privacy-Utility Tradeoff in Genomic Studies Using Selective SNP Hiding</a:t>
            </a:r>
            <a:r>
              <a:rPr lang="en-US" b="1" dirty="0">
                <a:solidFill>
                  <a:srgbClr val="0432FF"/>
                </a:solidFill>
              </a:rPr>
              <a:t>”</a:t>
            </a:r>
          </a:p>
          <a:p>
            <a:r>
              <a:rPr lang="en-US" dirty="0" err="1"/>
              <a:t>arXiv</a:t>
            </a:r>
            <a:r>
              <a:rPr lang="en-US" dirty="0"/>
              <a:t>, 2021</a:t>
            </a:r>
          </a:p>
          <a:p>
            <a:r>
              <a:rPr lang="en-US" dirty="0"/>
              <a:t>[</a:t>
            </a:r>
            <a:r>
              <a:rPr lang="en-US" dirty="0">
                <a:hlinkClick r:id="rId3"/>
              </a:rPr>
              <a:t>Source</a:t>
            </a:r>
            <a:r>
              <a:rPr lang="en-US" dirty="0">
                <a:hlinkClick r:id="rId4"/>
              </a:rPr>
              <a:t> code</a:t>
            </a:r>
            <a:r>
              <a:rPr lang="en-US" dirty="0"/>
              <a:t>]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2C635C-4BFA-874B-BB71-D1789B3FC2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8924"/>
            <a:ext cx="9144000" cy="5401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722B1C7-DE36-6048-A3F5-3436B10C10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99076"/>
            <a:ext cx="9144000" cy="112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951789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 1">
            <a:extLst>
              <a:ext uri="{FF2B5EF4-FFF2-40B4-BE49-F238E27FC236}">
                <a16:creationId xmlns:a16="http://schemas.microsoft.com/office/drawing/2014/main" id="{7FEA11A6-C56A-8541-B56C-166EDB9FE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4500" dirty="0">
                <a:solidFill>
                  <a:schemeClr val="accent6">
                    <a:lumMod val="75000"/>
                  </a:schemeClr>
                </a:solidFill>
              </a:rPr>
              <a:t>GenShare Model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53AC5C-11F1-584F-94E3-003631867C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" y="1412776"/>
            <a:ext cx="6883400" cy="410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643644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/>
              <a:t>GenShare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67BDF0C-B967-984E-84C1-8FFA0A7FA578}"/>
              </a:ext>
            </a:extLst>
          </p:cNvPr>
          <p:cNvSpPr/>
          <p:nvPr/>
        </p:nvSpPr>
        <p:spPr>
          <a:xfrm>
            <a:off x="179512" y="1231592"/>
            <a:ext cx="87993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Nour Almadhoun </a:t>
            </a:r>
            <a:r>
              <a:rPr lang="en-US" b="1" dirty="0" err="1"/>
              <a:t>Alserr</a:t>
            </a:r>
            <a:r>
              <a:rPr lang="en-US" b="1" dirty="0"/>
              <a:t>, </a:t>
            </a:r>
            <a:r>
              <a:rPr lang="en-US" dirty="0" err="1"/>
              <a:t>Ozgur</a:t>
            </a:r>
            <a:r>
              <a:rPr lang="en-US" dirty="0"/>
              <a:t> </a:t>
            </a:r>
            <a:r>
              <a:rPr lang="en-US" dirty="0" err="1"/>
              <a:t>Ulusoy</a:t>
            </a:r>
            <a:r>
              <a:rPr lang="en-US" dirty="0"/>
              <a:t>, </a:t>
            </a:r>
            <a:r>
              <a:rPr lang="en-US" dirty="0" err="1"/>
              <a:t>Erman</a:t>
            </a:r>
            <a:r>
              <a:rPr lang="en-US" dirty="0"/>
              <a:t> </a:t>
            </a:r>
            <a:r>
              <a:rPr lang="en-US" dirty="0" err="1"/>
              <a:t>Ayday</a:t>
            </a:r>
            <a:r>
              <a:rPr lang="en-US" dirty="0"/>
              <a:t>, </a:t>
            </a:r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endParaRPr lang="en-US" dirty="0"/>
          </a:p>
          <a:p>
            <a:r>
              <a:rPr lang="en-US" b="1" dirty="0">
                <a:solidFill>
                  <a:srgbClr val="0432FF"/>
                </a:solidFill>
              </a:rPr>
              <a:t>“</a:t>
            </a:r>
            <a:r>
              <a:rPr lang="en-US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GenShare: Sharing Accurate Differentially-Private Statistics for Genomic Datasets with Dependent Tuples</a:t>
            </a:r>
            <a:r>
              <a:rPr lang="en-US" b="1" dirty="0">
                <a:solidFill>
                  <a:srgbClr val="0432FF"/>
                </a:solidFill>
              </a:rPr>
              <a:t>”</a:t>
            </a:r>
          </a:p>
          <a:p>
            <a:r>
              <a:rPr lang="en-US" dirty="0" err="1"/>
              <a:t>arXiv</a:t>
            </a:r>
            <a:r>
              <a:rPr lang="en-US" dirty="0"/>
              <a:t>, 2021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EAA0ED8-5FCF-2F45-ADD6-A9277C21A3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30148"/>
            <a:ext cx="9144000" cy="9977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44E427E-36CD-8449-870C-D1F646081D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5" y="3927851"/>
            <a:ext cx="9144000" cy="1069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790630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217BB-3670-5E44-8DCB-158CBA59F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>
                <a:solidFill>
                  <a:schemeClr val="accent6">
                    <a:lumMod val="75000"/>
                  </a:schemeClr>
                </a:solidFill>
              </a:rPr>
              <a:t>Full 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600A5B-ACE9-364A-993D-F3238DC432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37</a:t>
            </a:fld>
            <a:endParaRPr lang="en-US" alt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8AE577-5943-AA40-9E6C-D0A29D223AF8}"/>
              </a:ext>
            </a:extLst>
          </p:cNvPr>
          <p:cNvGrpSpPr/>
          <p:nvPr/>
        </p:nvGrpSpPr>
        <p:grpSpPr>
          <a:xfrm>
            <a:off x="779562" y="1183207"/>
            <a:ext cx="7508676" cy="5027308"/>
            <a:chOff x="779562" y="1183207"/>
            <a:chExt cx="7508676" cy="502730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5048DC6-6397-0D44-9958-E076237A75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562" y="1183207"/>
              <a:ext cx="7508676" cy="502730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96330F3-56BC-3046-8547-B88BBD9A77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59632" y="1556792"/>
              <a:ext cx="721761" cy="5371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5964603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9620" y="1316360"/>
            <a:ext cx="8640960" cy="1752600"/>
          </a:xfrm>
          <a:noFill/>
        </p:spPr>
        <p:txBody>
          <a:bodyPr anchor="ctr">
            <a:normAutofit fontScale="90000"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</a:rPr>
              <a:t>P&amp;S Mobile Genomics </a:t>
            </a:r>
            <a:br>
              <a:rPr lang="en-US" sz="5400" b="1" dirty="0">
                <a:solidFill>
                  <a:schemeClr val="bg1"/>
                </a:solidFill>
              </a:rPr>
            </a:br>
            <a:r>
              <a:rPr lang="en-US" sz="5400" dirty="0">
                <a:solidFill>
                  <a:schemeClr val="accent2">
                    <a:lumMod val="75000"/>
                  </a:schemeClr>
                </a:solidFill>
              </a:rPr>
              <a:t>Lecture 11: </a:t>
            </a:r>
            <a:r>
              <a:rPr lang="en-US" sz="4900" dirty="0">
                <a:solidFill>
                  <a:schemeClr val="accent2">
                    <a:lumMod val="75000"/>
                  </a:schemeClr>
                </a:solidFill>
              </a:rPr>
              <a:t>Genomic Data Sharing</a:t>
            </a:r>
            <a:br>
              <a:rPr lang="en-US" sz="49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4900" dirty="0">
                <a:solidFill>
                  <a:schemeClr val="accent2">
                    <a:lumMod val="75000"/>
                  </a:schemeClr>
                </a:solidFill>
              </a:rPr>
              <a:t> Under Differential Privacy</a:t>
            </a:r>
            <a:endParaRPr lang="en-US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429000"/>
            <a:ext cx="7848600" cy="2592288"/>
          </a:xfrm>
        </p:spPr>
        <p:txBody>
          <a:bodyPr>
            <a:noAutofit/>
          </a:bodyPr>
          <a:lstStyle/>
          <a:p>
            <a:endParaRPr lang="en-US" sz="2800" dirty="0">
              <a:solidFill>
                <a:srgbClr val="0000FF"/>
              </a:solidFill>
            </a:endParaRPr>
          </a:p>
          <a:p>
            <a:r>
              <a:rPr lang="en-US" sz="2800" dirty="0">
                <a:solidFill>
                  <a:srgbClr val="0432FF"/>
                </a:solidFill>
              </a:rPr>
              <a:t>Dr. Nour Almadhoun Alserr</a:t>
            </a:r>
          </a:p>
          <a:p>
            <a:r>
              <a:rPr lang="en-US" dirty="0"/>
              <a:t>ETH Zurich</a:t>
            </a:r>
            <a:endParaRPr lang="en-US" sz="1400" dirty="0">
              <a:solidFill>
                <a:srgbClr val="0432FF"/>
              </a:solidFill>
            </a:endParaRPr>
          </a:p>
          <a:p>
            <a:r>
              <a:rPr lang="en-US" dirty="0"/>
              <a:t>Fall 2022 </a:t>
            </a:r>
          </a:p>
          <a:p>
            <a:r>
              <a:rPr lang="en-US" dirty="0"/>
              <a:t>10 January 2022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endParaRPr lang="en-US" sz="2200" dirty="0">
              <a:solidFill>
                <a:srgbClr val="0432FF"/>
              </a:solidFill>
            </a:endParaRPr>
          </a:p>
          <a:p>
            <a:pPr algn="l"/>
            <a:endParaRPr lang="en-US" sz="2200" dirty="0"/>
          </a:p>
        </p:txBody>
      </p:sp>
      <p:pic>
        <p:nvPicPr>
          <p:cNvPr id="7" name="Picture 6" descr="safar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3" y="6199663"/>
            <a:ext cx="1872209" cy="541705"/>
          </a:xfrm>
          <a:prstGeom prst="rect">
            <a:avLst/>
          </a:prstGeom>
        </p:spPr>
      </p:pic>
      <p:pic>
        <p:nvPicPr>
          <p:cNvPr id="49154" name="Picture 2" descr="Image result for eth zurich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6269908"/>
            <a:ext cx="2467949" cy="410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88110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5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The Genomic Era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30F34B-18C3-7642-B247-8912BFB97DA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4</a:t>
            </a:fld>
            <a:endParaRPr lang="en-US" altLang="en-US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4409983" y="2402886"/>
            <a:ext cx="216023" cy="324036"/>
          </a:xfrm>
          <a:prstGeom prst="straightConnector1">
            <a:avLst/>
          </a:prstGeom>
          <a:ln w="635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E859BA37-2D13-814B-984F-32FD0A15E4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043" y="1826303"/>
            <a:ext cx="3515404" cy="2112764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0B6C30BB-C890-1349-8452-4CB514549E6F}"/>
              </a:ext>
            </a:extLst>
          </p:cNvPr>
          <p:cNvSpPr/>
          <p:nvPr/>
        </p:nvSpPr>
        <p:spPr>
          <a:xfrm>
            <a:off x="1328934" y="6493089"/>
            <a:ext cx="387129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sz="1000" dirty="0">
                <a:solidFill>
                  <a:srgbClr val="0432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Stephens, Zachary D., et al.  </a:t>
            </a:r>
            <a:r>
              <a:rPr lang="en-US" sz="1000" dirty="0" err="1">
                <a:solidFill>
                  <a:srgbClr val="0432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PLoS</a:t>
            </a:r>
            <a:r>
              <a:rPr lang="en-US" sz="1000" dirty="0">
                <a:solidFill>
                  <a:srgbClr val="0432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biology (2015)</a:t>
            </a:r>
            <a:endParaRPr lang="en-US" sz="1000" dirty="0">
              <a:solidFill>
                <a:srgbClr val="0432FF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C6EC2A8-6137-F64F-A432-80CF3601D9E8}"/>
              </a:ext>
            </a:extLst>
          </p:cNvPr>
          <p:cNvSpPr/>
          <p:nvPr/>
        </p:nvSpPr>
        <p:spPr>
          <a:xfrm>
            <a:off x="69814" y="4180529"/>
            <a:ext cx="9092648" cy="117724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3600" dirty="0">
                <a:solidFill>
                  <a:srgbClr val="00B0F0"/>
                </a:solidFill>
                <a:latin typeface="Tahoma"/>
              </a:rPr>
              <a:t>1 Zetta-Bases/year (10</a:t>
            </a:r>
            <a:r>
              <a:rPr lang="en-US" sz="3600" baseline="30000" dirty="0">
                <a:solidFill>
                  <a:srgbClr val="00B0F0"/>
                </a:solidFill>
                <a:latin typeface="Tahoma"/>
              </a:rPr>
              <a:t>21</a:t>
            </a:r>
            <a:r>
              <a:rPr lang="en-US" sz="3600" dirty="0">
                <a:solidFill>
                  <a:srgbClr val="00B0F0"/>
                </a:solidFill>
                <a:latin typeface="Tahoma"/>
              </a:rPr>
              <a:t>) capacity </a:t>
            </a:r>
          </a:p>
          <a:p>
            <a:pPr algn="ctr" defTabSz="685800">
              <a:defRPr/>
            </a:pPr>
            <a:r>
              <a:rPr lang="en-US" sz="3600" dirty="0">
                <a:solidFill>
                  <a:srgbClr val="00B0F0"/>
                </a:solidFill>
                <a:latin typeface="Tahoma"/>
              </a:rPr>
              <a:t>105 Million Sequenced Human genome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41FE00-E947-0E47-A116-6309C83E28A1}"/>
              </a:ext>
            </a:extLst>
          </p:cNvPr>
          <p:cNvSpPr/>
          <p:nvPr/>
        </p:nvSpPr>
        <p:spPr>
          <a:xfrm>
            <a:off x="3831893" y="1771650"/>
            <a:ext cx="5188121" cy="214674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13500" b="1" spc="38" dirty="0">
                <a:ln w="0"/>
                <a:solidFill>
                  <a:srgbClr val="FFFF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/>
              </a:rPr>
              <a:t>2025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8AA602C-121C-1147-A5A0-D60370D1A5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5231140" y="2752635"/>
            <a:ext cx="650468" cy="65046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C5F0F1E-D6F3-E940-8091-9A93A4419C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5870491" y="2414623"/>
            <a:ext cx="650468" cy="65046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DA7C98A-3288-9141-948C-C8442D3C62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855416" flipV="1">
            <a:off x="4700171" y="2245594"/>
            <a:ext cx="651704" cy="65170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4661020-FD6B-F048-8ACA-17DE8F865F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6912906" y="2263683"/>
            <a:ext cx="630371" cy="63037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31B45F2-3245-D04F-AA62-2B06AF927A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12873" flipV="1">
            <a:off x="7518274" y="2263273"/>
            <a:ext cx="650468" cy="65046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AC81719-2758-0F4F-9987-0F620CDAE7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216819" flipV="1">
            <a:off x="7928222" y="2068076"/>
            <a:ext cx="602507" cy="60250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C2E118A-3B3D-4B4A-B736-1423584AEB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595281" flipV="1">
            <a:off x="7990139" y="2647513"/>
            <a:ext cx="583013" cy="58301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A874A7C-031C-2340-AFDF-565B4A5F3B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054777" flipV="1">
            <a:off x="7905337" y="3107978"/>
            <a:ext cx="570518" cy="57051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84C5C90-9194-0C44-A874-60763FEE76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028645" flipV="1">
            <a:off x="5761507" y="3031374"/>
            <a:ext cx="650468" cy="65046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AA16618-271D-BC4F-8283-0B48296389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436428" flipV="1">
            <a:off x="6644368" y="2760119"/>
            <a:ext cx="650468" cy="65046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7B81DDE-3105-C84D-9789-A5B0596201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436428" flipV="1">
            <a:off x="4491969" y="2746746"/>
            <a:ext cx="650468" cy="65046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C3CC6F9-3A98-704D-A354-68A2F86AEB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498219" flipV="1">
            <a:off x="6903989" y="3099700"/>
            <a:ext cx="587073" cy="58707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A194DC8-DB30-2849-B454-5416B386BF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498219" flipV="1">
            <a:off x="4693472" y="3097774"/>
            <a:ext cx="587073" cy="58707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D51B1E3-E6A5-C94A-843F-C2706560C6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799379" flipV="1">
            <a:off x="5351843" y="2157626"/>
            <a:ext cx="650468" cy="650468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43288DD2-BA22-5440-9C50-8706AA5C97F1}"/>
              </a:ext>
            </a:extLst>
          </p:cNvPr>
          <p:cNvGrpSpPr/>
          <p:nvPr/>
        </p:nvGrpSpPr>
        <p:grpSpPr>
          <a:xfrm>
            <a:off x="683042" y="3947908"/>
            <a:ext cx="770589" cy="306315"/>
            <a:chOff x="1737364" y="3936451"/>
            <a:chExt cx="1027452" cy="408419"/>
          </a:xfrm>
        </p:grpSpPr>
        <p:pic>
          <p:nvPicPr>
            <p:cNvPr id="35" name="Picture 34">
              <a:hlinkClick r:id="rId6"/>
              <a:extLst>
                <a:ext uri="{FF2B5EF4-FFF2-40B4-BE49-F238E27FC236}">
                  <a16:creationId xmlns:a16="http://schemas.microsoft.com/office/drawing/2014/main" id="{F2D8A498-C7B6-2F43-908A-C13D6C0C34E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737364" y="3983066"/>
              <a:ext cx="197267" cy="142560"/>
            </a:xfrm>
            <a:prstGeom prst="rect">
              <a:avLst/>
            </a:prstGeom>
          </p:spPr>
        </p:pic>
        <p:sp>
          <p:nvSpPr>
            <p:cNvPr id="36" name="Rectangle 35">
              <a:hlinkClick r:id="rId8"/>
              <a:extLst>
                <a:ext uri="{FF2B5EF4-FFF2-40B4-BE49-F238E27FC236}">
                  <a16:creationId xmlns:a16="http://schemas.microsoft.com/office/drawing/2014/main" id="{9F598E99-057C-9449-8B31-18751F59F3BF}"/>
                </a:ext>
              </a:extLst>
            </p:cNvPr>
            <p:cNvSpPr/>
            <p:nvPr/>
          </p:nvSpPr>
          <p:spPr>
            <a:xfrm>
              <a:off x="1836784" y="3975538"/>
              <a:ext cx="2463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en-US" sz="1200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E31D2821-53AD-3343-ACDD-76E65F029350}"/>
                </a:ext>
              </a:extLst>
            </p:cNvPr>
            <p:cNvSpPr/>
            <p:nvPr/>
          </p:nvSpPr>
          <p:spPr>
            <a:xfrm>
              <a:off x="1836784" y="3936451"/>
              <a:ext cx="92803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75" dirty="0"/>
                <a:t>Medical Press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871680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511A0-3C1F-8748-A82E-4E213B515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5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The Genomic Era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F2B5169-3B58-C040-8FFC-5B162EEAE3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112345" y="3826563"/>
            <a:ext cx="4198351" cy="1896929"/>
          </a:xfrm>
          <a:ln>
            <a:solidFill>
              <a:schemeClr val="accent1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B90EE4-5760-4844-8CD5-B2AA249C54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5</a:t>
            </a:fld>
            <a:endParaRPr lang="en-US" alt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F058435-5E41-5E41-8EBF-DE24AB5B51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8188" y="3371850"/>
            <a:ext cx="47625" cy="114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8A9C627-EE41-AA4C-8A06-D0F054D8BB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013" y="2245069"/>
            <a:ext cx="2369270" cy="266660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A74A2DD-F535-6540-BB5D-F855117022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8695" y="1685229"/>
            <a:ext cx="5014439" cy="1800921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947726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400" y="2208409"/>
            <a:ext cx="3577147" cy="1585913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677179" y="145318"/>
            <a:ext cx="7393866" cy="72327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pPr algn="ctr" defTabSz="685800">
              <a:spcAft>
                <a:spcPts val="900"/>
              </a:spcAft>
              <a:defRPr/>
            </a:pP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+mj-lt"/>
                <a:ea typeface="ＭＳ Ｐゴシック" pitchFamily="-106" charset="-128"/>
                <a:cs typeface="+mj-cs"/>
              </a:rPr>
              <a:t>69–92% of the respondents in these studies had positive attitudes towards genomics research and donating their DNA samples</a:t>
            </a:r>
            <a:r>
              <a:rPr lang="en-US" sz="2100" b="1" dirty="0">
                <a:solidFill>
                  <a:schemeClr val="accent2">
                    <a:lumMod val="75000"/>
                  </a:schemeClr>
                </a:solidFill>
                <a:latin typeface="Garamond" panose="02020404030301010803" pitchFamily="18" charset="0"/>
                <a:ea typeface="+mj-ea"/>
                <a:cs typeface="+mj-cs"/>
              </a:rPr>
              <a:t>.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5905" y="2294971"/>
            <a:ext cx="3580895" cy="1499351"/>
          </a:xfrm>
          <a:prstGeom prst="rect">
            <a:avLst/>
          </a:prstGeom>
          <a:ln>
            <a:solidFill>
              <a:srgbClr val="FE0606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4401" y="4048336"/>
            <a:ext cx="3577147" cy="1578769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5905" y="4048336"/>
            <a:ext cx="3580895" cy="1404609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5547C0B-9D0E-8A43-94B7-842B4DEB6B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4496" y="1695779"/>
            <a:ext cx="6010275" cy="272415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89D85C3-C850-5B48-AB25-F61B94A4E1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75034" y="3828824"/>
            <a:ext cx="5610225" cy="16383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6189DE7-BA7F-7A4C-989E-031B7D9DACE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9563" y="3587354"/>
            <a:ext cx="6429375" cy="195262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2E95060-A0B4-1447-8E6E-CCB3778955F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9563" y="1744049"/>
            <a:ext cx="6705600" cy="16002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0A07ABA-27E0-8D4E-9BA0-2B3B7722009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28838" y="2676525"/>
            <a:ext cx="4886325" cy="150495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C84E7D5-2A29-0043-8615-EF702B3569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34440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niicolley.files.wordpress.com/2014/11/social-media-ad-targeting-04_zps12c25506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36096" y="1002732"/>
            <a:ext cx="3575154" cy="228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2597" y="1120592"/>
            <a:ext cx="3835582" cy="479872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018178" y="3139502"/>
            <a:ext cx="4125822" cy="1858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b="1" dirty="0">
                <a:solidFill>
                  <a:srgbClr val="E48B00"/>
                </a:solidFill>
              </a:rPr>
              <a:t>If the owner of a genome is identified:</a:t>
            </a:r>
            <a:endParaRPr lang="en-US" sz="1575" b="1" dirty="0">
              <a:solidFill>
                <a:srgbClr val="E48B00"/>
              </a:solidFill>
            </a:endParaRPr>
          </a:p>
          <a:p>
            <a:pPr marL="214313" indent="-214313" algn="just" defTabSz="685800">
              <a:buFont typeface="Arial" panose="020B0604020202020204" pitchFamily="34" charset="0"/>
              <a:buChar char="•"/>
              <a:defRPr/>
            </a:pPr>
            <a:r>
              <a:rPr lang="en-US" sz="1575" dirty="0">
                <a:solidFill>
                  <a:prstClr val="black"/>
                </a:solidFill>
              </a:rPr>
              <a:t>He/she will face the risk of discrimination by employers or insurance companies.</a:t>
            </a:r>
          </a:p>
          <a:p>
            <a:pPr marL="214313" indent="-214313" algn="just" defTabSz="685800">
              <a:buFont typeface="Arial" panose="020B0604020202020204" pitchFamily="34" charset="0"/>
              <a:buChar char="•"/>
              <a:defRPr/>
            </a:pPr>
            <a:r>
              <a:rPr lang="en-US" sz="1575" dirty="0">
                <a:solidFill>
                  <a:prstClr val="black"/>
                </a:solidFill>
              </a:rPr>
              <a:t>DNA sequences are highly correlated to the relatives’ sequences, so relative’s privacy will be at risk (Henrietta Lacks).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809" y="5087127"/>
            <a:ext cx="962857" cy="1156511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7C95759D-FAEE-D047-87C7-0D5ACE26A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5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Privacy Risks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4B419E-47FE-6F4B-A045-5BD40B527D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8942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Genome-Wide Association Study (GWAS)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Detecting genetic variants associated with phenotypes using two groups of people.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3BDAA291-8001-6845-A0E7-FC6267E3B7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8</a:t>
            </a:fld>
            <a:endParaRPr lang="en-US" altLang="en-US"/>
          </a:p>
        </p:txBody>
      </p:sp>
      <p:sp>
        <p:nvSpPr>
          <p:cNvPr id="10" name="Rectangle 9"/>
          <p:cNvSpPr/>
          <p:nvPr/>
        </p:nvSpPr>
        <p:spPr>
          <a:xfrm>
            <a:off x="1763688" y="5521991"/>
            <a:ext cx="324036" cy="96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AE660B2-6CE8-DB47-A770-1C206076853F}"/>
              </a:ext>
            </a:extLst>
          </p:cNvPr>
          <p:cNvGrpSpPr/>
          <p:nvPr/>
        </p:nvGrpSpPr>
        <p:grpSpPr>
          <a:xfrm>
            <a:off x="1925706" y="4248077"/>
            <a:ext cx="6114977" cy="1600322"/>
            <a:chOff x="2485224" y="4293097"/>
            <a:chExt cx="8153303" cy="2133763"/>
          </a:xfrm>
        </p:grpSpPr>
        <p:pic>
          <p:nvPicPr>
            <p:cNvPr id="4" name="Picture 3" descr="Screen Shot 2013-12-06 at 9.20.00 A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71"/>
            <a:stretch/>
          </p:blipFill>
          <p:spPr>
            <a:xfrm>
              <a:off x="2519264" y="4293097"/>
              <a:ext cx="6624736" cy="2054887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7477782" y="4395146"/>
              <a:ext cx="3160745" cy="954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350" dirty="0"/>
                <a:t>variant with higher frequency in cases than controls</a:t>
              </a:r>
            </a:p>
          </p:txBody>
        </p:sp>
        <p:cxnSp>
          <p:nvCxnSpPr>
            <p:cNvPr id="9" name="Straight Arrow Connector 8"/>
            <p:cNvCxnSpPr/>
            <p:nvPr/>
          </p:nvCxnSpPr>
          <p:spPr>
            <a:xfrm flipH="1">
              <a:off x="6888089" y="4718310"/>
              <a:ext cx="589693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2485224" y="6057528"/>
              <a:ext cx="179488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rgbClr val="000000"/>
                  </a:solidFill>
                  <a:latin typeface="Linux Libertine"/>
                </a:rPr>
                <a:t>Manhattan plot</a:t>
              </a: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52192C43-2B2D-A54A-A1ED-1E2EDB686A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292002"/>
            <a:ext cx="3886200" cy="1381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B30C271-678C-4A46-8AB9-41A7DF8F7924}"/>
              </a:ext>
            </a:extLst>
          </p:cNvPr>
          <p:cNvGrpSpPr/>
          <p:nvPr/>
        </p:nvGrpSpPr>
        <p:grpSpPr>
          <a:xfrm>
            <a:off x="2324113" y="2060848"/>
            <a:ext cx="1771934" cy="2422521"/>
            <a:chOff x="4058412" y="1159988"/>
            <a:chExt cx="2362578" cy="3230028"/>
          </a:xfrm>
        </p:grpSpPr>
        <p:pic>
          <p:nvPicPr>
            <p:cNvPr id="92162" name="Picture 2" descr="Image result for gwas study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6113"/>
            <a:stretch/>
          </p:blipFill>
          <p:spPr bwMode="auto">
            <a:xfrm>
              <a:off x="4058412" y="1159988"/>
              <a:ext cx="2362578" cy="3230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E56C02B3-2659-CE47-A009-C3422062D6A0}"/>
                </a:ext>
              </a:extLst>
            </p:cNvPr>
            <p:cNvSpPr/>
            <p:nvPr/>
          </p:nvSpPr>
          <p:spPr>
            <a:xfrm flipV="1">
              <a:off x="4626048" y="1520917"/>
              <a:ext cx="160264" cy="1650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0 </a:t>
              </a: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26A5441-ED00-8646-B4A8-B3CDC15EBA54}"/>
                </a:ext>
              </a:extLst>
            </p:cNvPr>
            <p:cNvSpPr/>
            <p:nvPr/>
          </p:nvSpPr>
          <p:spPr>
            <a:xfrm rot="10800000" flipV="1">
              <a:off x="4875939" y="1628779"/>
              <a:ext cx="160264" cy="1650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1 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FA155C3-6571-D74A-A168-7816A5D17599}"/>
                </a:ext>
              </a:extLst>
            </p:cNvPr>
            <p:cNvSpPr/>
            <p:nvPr/>
          </p:nvSpPr>
          <p:spPr>
            <a:xfrm rot="10800000" flipV="1">
              <a:off x="5113633" y="1463765"/>
              <a:ext cx="160264" cy="1650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2 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0BCFD2C2-088C-6141-8530-7A99EE298F46}"/>
                </a:ext>
              </a:extLst>
            </p:cNvPr>
            <p:cNvSpPr/>
            <p:nvPr/>
          </p:nvSpPr>
          <p:spPr>
            <a:xfrm rot="10800000" flipV="1">
              <a:off x="5331850" y="1693786"/>
              <a:ext cx="160264" cy="1650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2 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EC01EE3-B977-CD4A-971E-23BD42B80525}"/>
                </a:ext>
              </a:extLst>
            </p:cNvPr>
            <p:cNvSpPr/>
            <p:nvPr/>
          </p:nvSpPr>
          <p:spPr>
            <a:xfrm flipV="1">
              <a:off x="5564382" y="1522591"/>
              <a:ext cx="160264" cy="1650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0 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71B5129-BCF8-C54F-B440-649CA0BFBB0A}"/>
                </a:ext>
              </a:extLst>
            </p:cNvPr>
            <p:cNvSpPr/>
            <p:nvPr/>
          </p:nvSpPr>
          <p:spPr>
            <a:xfrm rot="11011957" flipV="1">
              <a:off x="5831632" y="1628779"/>
              <a:ext cx="160264" cy="1650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1 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1798F0D8-E77A-1243-A3DB-38090778903F}"/>
                </a:ext>
              </a:extLst>
            </p:cNvPr>
            <p:cNvSpPr/>
            <p:nvPr/>
          </p:nvSpPr>
          <p:spPr>
            <a:xfrm flipV="1">
              <a:off x="4626048" y="3073357"/>
              <a:ext cx="160264" cy="1650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0 </a:t>
              </a: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0F770A6-2EB4-F547-8D40-59AE724E28B8}"/>
                </a:ext>
              </a:extLst>
            </p:cNvPr>
            <p:cNvSpPr/>
            <p:nvPr/>
          </p:nvSpPr>
          <p:spPr>
            <a:xfrm rot="10800000" flipV="1">
              <a:off x="4875939" y="3195507"/>
              <a:ext cx="160264" cy="1650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2 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CF20F8C0-14AB-0E46-8541-4CA349126F21}"/>
                </a:ext>
              </a:extLst>
            </p:cNvPr>
            <p:cNvSpPr/>
            <p:nvPr/>
          </p:nvSpPr>
          <p:spPr>
            <a:xfrm rot="10800000" flipV="1">
              <a:off x="5113633" y="3016205"/>
              <a:ext cx="160264" cy="1650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0 </a:t>
              </a: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215908FB-F49B-8C40-B2BE-72148BB7DF09}"/>
                </a:ext>
              </a:extLst>
            </p:cNvPr>
            <p:cNvSpPr/>
            <p:nvPr/>
          </p:nvSpPr>
          <p:spPr>
            <a:xfrm flipV="1">
              <a:off x="5564382" y="3075031"/>
              <a:ext cx="160264" cy="1650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0 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69862C56-80A3-814E-9594-6A3A58EF4DE2}"/>
                </a:ext>
              </a:extLst>
            </p:cNvPr>
            <p:cNvSpPr/>
            <p:nvPr/>
          </p:nvSpPr>
          <p:spPr>
            <a:xfrm rot="11011957" flipV="1">
              <a:off x="5331851" y="3282795"/>
              <a:ext cx="160264" cy="1650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1 </a:t>
              </a: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AA960A7E-590F-6A46-81ED-C3585B731C74}"/>
                </a:ext>
              </a:extLst>
            </p:cNvPr>
            <p:cNvSpPr/>
            <p:nvPr/>
          </p:nvSpPr>
          <p:spPr>
            <a:xfrm rot="10800000" flipH="1" flipV="1">
              <a:off x="5816378" y="3195507"/>
              <a:ext cx="180450" cy="176245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1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02509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5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Genetic Data Restriction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12FCDB-F71E-A14D-8ED7-AAC5DD1BD5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9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228600" y="2001512"/>
            <a:ext cx="444352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  <a:p>
            <a:pPr marL="257175" indent="-257175" defTabSz="685800">
              <a:buFont typeface="Wingdings" panose="05000000000000000000" pitchFamily="2" charset="2"/>
              <a:buChar char="Ø"/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7693" y="3561071"/>
            <a:ext cx="81793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 algn="just" defTabSz="685800">
              <a:buFont typeface="Wingdings" panose="05000000000000000000" pitchFamily="2" charset="2"/>
              <a:buChar char="Ø"/>
              <a:defRPr/>
            </a:pPr>
            <a:r>
              <a:rPr lang="en-US" sz="2400" dirty="0">
                <a:solidFill>
                  <a:srgbClr val="000000"/>
                </a:solidFill>
              </a:rPr>
              <a:t> Researchers have assumed that case-control studies are safe to publish aggregate statistics of SNPs.  Such belief was challenged when </a:t>
            </a:r>
            <a:r>
              <a:rPr lang="en-US" sz="2400" b="1" dirty="0">
                <a:solidFill>
                  <a:srgbClr val="FF0000"/>
                </a:solidFill>
              </a:rPr>
              <a:t>Homer Attack</a:t>
            </a:r>
            <a:r>
              <a:rPr lang="en-US" sz="2400" b="1" dirty="0">
                <a:solidFill>
                  <a:srgbClr val="1F57F0"/>
                </a:solidFill>
              </a:rPr>
              <a:t> </a:t>
            </a:r>
            <a:r>
              <a:rPr lang="en-US" sz="2400" dirty="0">
                <a:solidFill>
                  <a:srgbClr val="000000"/>
                </a:solidFill>
              </a:rPr>
              <a:t>happened.</a:t>
            </a:r>
          </a:p>
          <a:p>
            <a:pPr algn="just" defTabSz="685800">
              <a:defRPr/>
            </a:pPr>
            <a:endParaRPr lang="en-US" sz="2400" dirty="0">
              <a:solidFill>
                <a:srgbClr val="000000"/>
              </a:solidFill>
            </a:endParaRPr>
          </a:p>
          <a:p>
            <a:pPr marL="214313" indent="-214313" algn="just" defTabSz="685800">
              <a:buFont typeface="Wingdings" panose="05000000000000000000" pitchFamily="2" charset="2"/>
              <a:buChar char="Ø"/>
              <a:defRPr/>
            </a:pPr>
            <a:r>
              <a:rPr lang="en-US" sz="2400" dirty="0">
                <a:solidFill>
                  <a:srgbClr val="FF0000"/>
                </a:solidFill>
              </a:rPr>
              <a:t> NIH</a:t>
            </a:r>
            <a:r>
              <a:rPr lang="en-US" sz="2400" dirty="0">
                <a:solidFill>
                  <a:srgbClr val="000000"/>
                </a:solidFill>
              </a:rPr>
              <a:t> restricts the access to key results and data of GWAS to only trusted individuals.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143375" y="3007961"/>
            <a:ext cx="27146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43375" y="3221414"/>
            <a:ext cx="26431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86000" y="3809807"/>
            <a:ext cx="32146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14588" y="3902676"/>
            <a:ext cx="34575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0" y="3809807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86000" y="3829492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02619" y="4138420"/>
            <a:ext cx="45815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14587" y="4002689"/>
            <a:ext cx="35575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000500" y="4695632"/>
            <a:ext cx="45434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00400" y="3879498"/>
            <a:ext cx="35147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95F2442-CEF3-644B-98CA-63D24FD575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8984" y="1449710"/>
            <a:ext cx="4524375" cy="1619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757031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223189</TotalTime>
  <Words>1389</Words>
  <Application>Microsoft Office PowerPoint</Application>
  <PresentationFormat>On-screen Show (4:3)</PresentationFormat>
  <Paragraphs>375</Paragraphs>
  <Slides>38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50" baseType="lpstr">
      <vt:lpstr>MingLiU</vt:lpstr>
      <vt:lpstr>Arial</vt:lpstr>
      <vt:lpstr>Arial Rounded MT Bold</vt:lpstr>
      <vt:lpstr>Calibri</vt:lpstr>
      <vt:lpstr>Cambria Math</vt:lpstr>
      <vt:lpstr>europa</vt:lpstr>
      <vt:lpstr>Garamond</vt:lpstr>
      <vt:lpstr>Linux Libertine</vt:lpstr>
      <vt:lpstr>Tahoma</vt:lpstr>
      <vt:lpstr>Wingdings</vt:lpstr>
      <vt:lpstr>Edge</vt:lpstr>
      <vt:lpstr>29_Edge</vt:lpstr>
      <vt:lpstr>P&amp;S Mobile Genomics  Lecture 11: Genomic Data Sharing  Under Differential Privacy</vt:lpstr>
      <vt:lpstr>Genome</vt:lpstr>
      <vt:lpstr>Mendel's Law</vt:lpstr>
      <vt:lpstr>The Genomic Era</vt:lpstr>
      <vt:lpstr>The Genomic Era</vt:lpstr>
      <vt:lpstr>PowerPoint Presentation</vt:lpstr>
      <vt:lpstr>Privacy Risks</vt:lpstr>
      <vt:lpstr>Genome-Wide Association Study (GWAS)</vt:lpstr>
      <vt:lpstr>Genetic Data Restriction </vt:lpstr>
      <vt:lpstr>Privacy-Utility Tradeoff</vt:lpstr>
      <vt:lpstr>PowerPoint Presentation</vt:lpstr>
      <vt:lpstr>Differential Privacy</vt:lpstr>
      <vt:lpstr>Differential Privacy</vt:lpstr>
      <vt:lpstr>Laplace Perturbation Mechanism (LPM)</vt:lpstr>
      <vt:lpstr>Differential Privacy</vt:lpstr>
      <vt:lpstr>Research Problem</vt:lpstr>
      <vt:lpstr>Related Works</vt:lpstr>
      <vt:lpstr>Related Works</vt:lpstr>
      <vt:lpstr>Our Contributions</vt:lpstr>
      <vt:lpstr>Our Contributions </vt:lpstr>
      <vt:lpstr>Dataset Description </vt:lpstr>
      <vt:lpstr>DP Inference Attacks</vt:lpstr>
      <vt:lpstr>Attribute Inference Attack </vt:lpstr>
      <vt:lpstr>PowerPoint Presentation</vt:lpstr>
      <vt:lpstr>Key Results</vt:lpstr>
      <vt:lpstr>DP Inference Attacks</vt:lpstr>
      <vt:lpstr>Threat Model  </vt:lpstr>
      <vt:lpstr>Membership Inference Attack </vt:lpstr>
      <vt:lpstr>Key Results</vt:lpstr>
      <vt:lpstr>DP Inference Attacks</vt:lpstr>
      <vt:lpstr>Selective Hiding Model</vt:lpstr>
      <vt:lpstr>Selective Hiding Model</vt:lpstr>
      <vt:lpstr>Key Results</vt:lpstr>
      <vt:lpstr>Selective SNP Hiding</vt:lpstr>
      <vt:lpstr>GenShare Model</vt:lpstr>
      <vt:lpstr>GenShare</vt:lpstr>
      <vt:lpstr>Full Model</vt:lpstr>
      <vt:lpstr>P&amp;S Mobile Genomics  Lecture 11: Genomic Data Sharing  Under Differential Privacy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ATLAS: A Scalable and High-Performance Scheduling Algorithm for Multiple Memory Controllers</dc:title>
  <dc:creator>yoongu</dc:creator>
  <cp:lastModifiedBy>J L</cp:lastModifiedBy>
  <cp:revision>3243</cp:revision>
  <cp:lastPrinted>2022-05-16T13:57:54Z</cp:lastPrinted>
  <dcterms:created xsi:type="dcterms:W3CDTF">2010-10-08T20:41:54Z</dcterms:created>
  <dcterms:modified xsi:type="dcterms:W3CDTF">2023-01-10T06:14:33Z</dcterms:modified>
</cp:coreProperties>
</file>